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Lst>
  <p:sldSz cy="6858000" cx="9144000"/>
  <p:notesSz cx="6997700" cy="9283700"/>
  <p:embeddedFontLst>
    <p:embeddedFont>
      <p:font typeface="Quattrocento"/>
      <p:regular r:id="rId169"/>
      <p:bold r:id="rId170"/>
    </p:embeddedFont>
    <p:embeddedFont>
      <p:font typeface="Nunito"/>
      <p:regular r:id="rId171"/>
      <p:bold r:id="rId172"/>
      <p:italic r:id="rId173"/>
      <p:boldItalic r:id="rId174"/>
    </p:embeddedFont>
    <p:embeddedFont>
      <p:font typeface="Arial Narrow"/>
      <p:regular r:id="rId175"/>
      <p:bold r:id="rId176"/>
      <p:italic r:id="rId177"/>
      <p:boldItalic r:id="rId178"/>
    </p:embeddedFont>
    <p:embeddedFont>
      <p:font typeface="Allerta"/>
      <p:regular r:id="rId179"/>
    </p:embeddedFont>
    <p:embeddedFont>
      <p:font typeface="Arial Black"/>
      <p:regular r:id="rId180"/>
    </p:embeddedFont>
    <p:embeddedFont>
      <p:font typeface="Rambla"/>
      <p:regular r:id="rId181"/>
      <p:bold r:id="rId182"/>
      <p:italic r:id="rId183"/>
      <p:boldItalic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705EDB-4B5C-4568-ADAD-4467836E3663}">
  <a:tblStyle styleId="{BA705EDB-4B5C-4568-ADAD-4467836E366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schemas.openxmlformats.org/officeDocument/2006/relationships/font" Target="fonts/Rambla-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ambla-italic.fntdata"/><Relationship Id="rId32" Type="http://schemas.openxmlformats.org/officeDocument/2006/relationships/slide" Target="slides/slide27.xml"/><Relationship Id="rId182" Type="http://schemas.openxmlformats.org/officeDocument/2006/relationships/font" Target="fonts/Rambla-bold.fntdata"/><Relationship Id="rId35" Type="http://schemas.openxmlformats.org/officeDocument/2006/relationships/slide" Target="slides/slide30.xml"/><Relationship Id="rId181" Type="http://schemas.openxmlformats.org/officeDocument/2006/relationships/font" Target="fonts/Rambla-regular.fntdata"/><Relationship Id="rId34" Type="http://schemas.openxmlformats.org/officeDocument/2006/relationships/slide" Target="slides/slide29.xml"/><Relationship Id="rId180" Type="http://schemas.openxmlformats.org/officeDocument/2006/relationships/font" Target="fonts/ArialBlack-regular.fntdata"/><Relationship Id="rId37" Type="http://schemas.openxmlformats.org/officeDocument/2006/relationships/slide" Target="slides/slide32.xml"/><Relationship Id="rId176" Type="http://schemas.openxmlformats.org/officeDocument/2006/relationships/font" Target="fonts/ArialNarrow-bold.fntdata"/><Relationship Id="rId36" Type="http://schemas.openxmlformats.org/officeDocument/2006/relationships/slide" Target="slides/slide31.xml"/><Relationship Id="rId175" Type="http://schemas.openxmlformats.org/officeDocument/2006/relationships/font" Target="fonts/ArialNarrow-regular.fntdata"/><Relationship Id="rId39" Type="http://schemas.openxmlformats.org/officeDocument/2006/relationships/slide" Target="slides/slide34.xml"/><Relationship Id="rId174" Type="http://schemas.openxmlformats.org/officeDocument/2006/relationships/font" Target="fonts/Nunito-boldItalic.fntdata"/><Relationship Id="rId38" Type="http://schemas.openxmlformats.org/officeDocument/2006/relationships/slide" Target="slides/slide33.xml"/><Relationship Id="rId173" Type="http://schemas.openxmlformats.org/officeDocument/2006/relationships/font" Target="fonts/Nunito-italic.fntdata"/><Relationship Id="rId179" Type="http://schemas.openxmlformats.org/officeDocument/2006/relationships/font" Target="fonts/Allerta-regular.fntdata"/><Relationship Id="rId178" Type="http://schemas.openxmlformats.org/officeDocument/2006/relationships/font" Target="fonts/ArialNarrow-boldItalic.fntdata"/><Relationship Id="rId177" Type="http://schemas.openxmlformats.org/officeDocument/2006/relationships/font" Target="fonts/ArialNarrow-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Nunito-bold.fntdata"/><Relationship Id="rId65" Type="http://schemas.openxmlformats.org/officeDocument/2006/relationships/slide" Target="slides/slide60.xml"/><Relationship Id="rId171" Type="http://schemas.openxmlformats.org/officeDocument/2006/relationships/font" Target="fonts/Nunito-regular.fntdata"/><Relationship Id="rId68" Type="http://schemas.openxmlformats.org/officeDocument/2006/relationships/slide" Target="slides/slide63.xml"/><Relationship Id="rId170" Type="http://schemas.openxmlformats.org/officeDocument/2006/relationships/font" Target="fonts/Quattrocento-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Quattrocento-regular.fntdata"/><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2125" cy="46355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 name="Google Shape;4;n"/>
          <p:cNvSpPr txBox="1"/>
          <p:nvPr>
            <p:ph idx="10" type="dt"/>
          </p:nvPr>
        </p:nvSpPr>
        <p:spPr>
          <a:xfrm>
            <a:off x="3963987" y="0"/>
            <a:ext cx="3032125" cy="46355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 name="Google Shape;5;n"/>
          <p:cNvSpPr/>
          <p:nvPr>
            <p:ph idx="3"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700087" y="4410075"/>
            <a:ext cx="5597525" cy="4176712"/>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8818562"/>
            <a:ext cx="3032125" cy="463550"/>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8" name="Google Shape;8;n"/>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2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74" name="Google Shape;1374;p1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5" name="Google Shape;1375;p12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The Historical Load</a:t>
            </a:r>
            <a:endParaRPr/>
          </a:p>
          <a:p>
            <a:pPr indent="0" lvl="0" marL="0" marR="0" rtl="0" algn="l">
              <a:spcBef>
                <a:spcPts val="0"/>
              </a:spcBef>
              <a:spcAft>
                <a:spcPts val="0"/>
              </a:spcAft>
              <a:buFont typeface="Arial"/>
              <a:buNone/>
            </a:pPr>
            <a:r>
              <a:rPr b="0" i="0" lang="en-US" sz="1800" u="none" cap="none" strike="noStrike"/>
              <a:t>The historical load process could be viewed as an extension of the initial load process, but this type of conversion is slightly different because historical data is </a:t>
            </a:r>
            <a:r>
              <a:rPr b="0" i="1" lang="en-US" sz="1800" u="none" cap="none" strike="noStrike"/>
              <a:t>static</a:t>
            </a:r>
            <a:r>
              <a:rPr b="0" i="0" lang="en-US" sz="1800" u="none" cap="none" strike="noStrike"/>
              <a:t> data. In contrast to </a:t>
            </a:r>
            <a:r>
              <a:rPr b="0" i="1" lang="en-US" sz="1800" u="none" cap="none" strike="noStrike"/>
              <a:t>live</a:t>
            </a:r>
            <a:r>
              <a:rPr b="0" i="0" lang="en-US" sz="1800" u="none" cap="none" strike="noStrike"/>
              <a:t> operational data, static data has served its operational purpose and has been archived to offline storage devices. This means that, as some old data expires and some new data is added over the years, the record layouts of archived files are usually different from the record layouts of the current operational files. Therefore, the conversion programs written for the current operational files cannot be applied to archived historical files without some changes. For example, in a frequently changing operational system, it is not unusual for five years of archived historical files to have five (or more) slightly different record layouts. Even though the differences in the record layouts may not be drastic, they still have to be reconciled. In addition, the cleanliness of the data is most likely not the same across all archived files. What was once valid in a historical file may no longer be valid. The data transformation specifications have to address these differences and reconcile them. All these factors contribute to the reasons why the ETL process can get very lengthy and can be very complicated.</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124: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82" name="Google Shape;1382;p1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3" name="Google Shape;1383;p124: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1" i="0" lang="en-US" sz="1800" u="none" cap="none" strike="noStrike"/>
              <a:t>Bulk loading improves the performance of a session that inserts a large amount of data to the target database .If there is no changes occur in records then we can use bulk load instead of record by record insertion to improve the performance of session</a:t>
            </a:r>
            <a:r>
              <a:rPr b="0" i="0" lang="en-US" sz="1800" u="none" cap="none" strike="noStrike"/>
              <a:t> </a:t>
            </a:r>
            <a:endParaRPr/>
          </a:p>
          <a:p>
            <a:pPr indent="0" lvl="0" marL="0" marR="0" rtl="0" algn="l">
              <a:lnSpc>
                <a:spcPct val="80000"/>
              </a:lnSpc>
              <a:spcBef>
                <a:spcPts val="0"/>
              </a:spcBef>
              <a:spcAft>
                <a:spcPts val="0"/>
              </a:spcAft>
              <a:buFont typeface="Arial"/>
              <a:buNone/>
            </a:pPr>
            <a:r>
              <a:t/>
            </a:r>
            <a:endParaRPr b="0" i="0" sz="1800" u="none" cap="none" strike="noStrike"/>
          </a:p>
          <a:p>
            <a:pPr indent="0" lvl="0" marL="0" marR="0" rtl="0" algn="l">
              <a:lnSpc>
                <a:spcPct val="80000"/>
              </a:lnSpc>
              <a:spcBef>
                <a:spcPts val="0"/>
              </a:spcBef>
              <a:spcAft>
                <a:spcPts val="0"/>
              </a:spcAft>
              <a:buFont typeface="Arial"/>
              <a:buNone/>
            </a:pPr>
            <a:r>
              <a:rPr b="0" i="0" lang="en-US" sz="1800" u="none" cap="none" strike="noStrike"/>
              <a:t>Many databases have ways of speeding up loading at the expense of data integrity checking. Note that certain bulk loaders do more than load - they will reformat data and sometimes aggregate data. </a:t>
            </a:r>
            <a:endParaRPr/>
          </a:p>
          <a:p>
            <a:pPr indent="0" lvl="0" marL="0" marR="0" rtl="0" algn="l">
              <a:lnSpc>
                <a:spcPct val="80000"/>
              </a:lnSpc>
              <a:spcBef>
                <a:spcPts val="0"/>
              </a:spcBef>
              <a:spcAft>
                <a:spcPts val="0"/>
              </a:spcAft>
              <a:buFont typeface="Arial"/>
              <a:buNone/>
            </a:pPr>
            <a:r>
              <a:rPr b="0" i="0" lang="en-US" sz="1800" u="none" cap="none" strike="noStrike"/>
              <a:t>Oftentimes operations done on the input data on the feeder system platform (e.g., sorting, eliminating packed and signed fields) can speed up loading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2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90" name="Google Shape;1390;p1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91" name="Google Shape;1391;p126: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28: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98" name="Google Shape;1398;p1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99" name="Google Shape;1399;p128: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Advantages of Cron scripting          The Unix environment permits more flexibility in scheduling than Windows or the mainframe, so you can use Cron scripts to schedule jobs. </a:t>
            </a:r>
            <a:br>
              <a:rPr b="0" i="0" lang="en-US" sz="1800" u="none" cap="none" strike="noStrike"/>
            </a:br>
            <a:br>
              <a:rPr b="0" i="0" lang="en-US" sz="1800" u="none" cap="none" strike="noStrike"/>
            </a:br>
            <a:r>
              <a:rPr b="0" i="0" lang="en-US" sz="1800" u="none" cap="none" strike="noStrike"/>
              <a:t>That way, you can check logs to be sure that a scheduled procedure has ended before running. Each script also writes its own log to record the start and end of the process, which helps to fine-tune the process. Errors are also logged, including any process that takes longer than expected. By using loops, the script can stop waiting after specified time, then kick off critical tasks. </a:t>
            </a:r>
            <a:br>
              <a:rPr b="0" i="0" lang="en-US" sz="1800" u="none" cap="none" strike="noStrike"/>
            </a:br>
            <a:br>
              <a:rPr b="0" i="0" lang="en-US" sz="1800" u="none" cap="none" strike="noStrike"/>
            </a:br>
            <a:r>
              <a:rPr b="0" i="0" lang="en-US" sz="1800" u="none" cap="none" strike="noStrike"/>
              <a:t>A Cron script can also automatically respond to replies that would normally require an operator. With the tape robot, this permits TSM to automatically recycle old off-site tapes that the operator has placed in the I/O station. Onsite or offsite, tapes are recycled when more than half of the data on them is obsolete. </a:t>
            </a:r>
            <a:br>
              <a:rPr b="0" i="0" lang="en-US" sz="1800" u="none" cap="none" strike="noStrike"/>
            </a:br>
            <a:br>
              <a:rPr b="0" i="0" lang="en-US" sz="1800" u="none" cap="none" strike="noStrike"/>
            </a:br>
            <a:r>
              <a:rPr b="0" i="0" lang="en-US" sz="1800" u="none" cap="none" strike="noStrike"/>
              <a:t>Our overnight backups end by 4 a.m. Using two scripts, by 6 a.m., all of the disk pools have been migrated, off-site copies have been made, the TSM database backed up, a recovery plan created, the RS6000-S7A's operating system backed up and the off-site vault retrieve and inventory lists are queued to the printer. At 9 a.m., the operator:   </a:t>
            </a:r>
            <a:r>
              <a:rPr b="0" i="1" lang="en-US" sz="1800" u="none" cap="none" strike="noStrike"/>
              <a:t>Removes the operating system backup tape</a:t>
            </a:r>
            <a:r>
              <a:rPr b="0" i="0" lang="en-US" sz="1800" u="none" cap="none" strike="noStrike"/>
              <a:t> (labeled by day of the week) from the S7A's 8mm drive   </a:t>
            </a:r>
            <a:r>
              <a:rPr b="0" i="1" lang="en-US" sz="1800" u="none" cap="none" strike="noStrike"/>
              <a:t>Inserts in the next day's</a:t>
            </a:r>
            <a:r>
              <a:rPr b="0" i="0" lang="en-US" sz="1800" u="none" cap="none" strike="noStrike"/>
              <a:t> operating system backup tape from a storage box on the S7A   </a:t>
            </a:r>
            <a:r>
              <a:rPr b="0" i="1" lang="en-US" sz="1800" u="none" cap="none" strike="noStrike"/>
              <a:t>Removes any LTO tapes</a:t>
            </a:r>
            <a:r>
              <a:rPr b="0" i="0" lang="en-US" sz="1800" u="none" cap="none" strike="noStrike"/>
              <a:t> from the library I/O station   </a:t>
            </a:r>
            <a:r>
              <a:rPr b="0" i="1" lang="en-US" sz="1800" u="none" cap="none" strike="noStrike"/>
              <a:t>Prints a single page</a:t>
            </a:r>
            <a:r>
              <a:rPr b="0" i="0" lang="en-US" sz="1800" u="none" cap="none" strike="noStrike"/>
              <a:t> with the vault retrieve and inventory lists   </a:t>
            </a:r>
            <a:r>
              <a:rPr b="0" i="1" lang="en-US" sz="1800" u="none" cap="none" strike="noStrike"/>
              <a:t>Takes all the removed</a:t>
            </a:r>
            <a:r>
              <a:rPr b="0" i="0" lang="en-US" sz="1800" u="none" cap="none" strike="noStrike"/>
              <a:t> tapes to the vault    </a:t>
            </a:r>
            <a:r>
              <a:rPr b="0" i="1" lang="en-US" sz="1800" u="none" cap="none" strike="noStrike"/>
              <a:t>Pulls the LTO tapes to be retrieved,</a:t>
            </a:r>
            <a:r>
              <a:rPr b="0" i="0" lang="en-US" sz="1800" u="none" cap="none" strike="noStrike"/>
              <a:t> as well as the oldest operating system backup tape   </a:t>
            </a:r>
            <a:r>
              <a:rPr b="0" i="1" lang="en-US" sz="1800" u="none" cap="none" strike="noStrike"/>
              <a:t>Checks the resulting inventory</a:t>
            </a:r>
            <a:r>
              <a:rPr b="0" i="0" lang="en-US" sz="1800" u="none" cap="none" strike="noStrike"/>
              <a:t> of the vault   </a:t>
            </a:r>
            <a:r>
              <a:rPr b="0" i="1" lang="en-US" sz="1800" u="none" cap="none" strike="noStrike"/>
              <a:t>Puts the retrieved</a:t>
            </a:r>
            <a:r>
              <a:rPr b="0" i="0" lang="en-US" sz="1800" u="none" cap="none" strike="noStrike"/>
              <a:t> LTO tapes in the library I/O station   </a:t>
            </a:r>
            <a:r>
              <a:rPr b="0" i="1" lang="en-US" sz="1800" u="none" cap="none" strike="noStrike"/>
              <a:t>Puts the old</a:t>
            </a:r>
            <a:r>
              <a:rPr b="0" i="0" lang="en-US" sz="1800" u="none" cap="none" strike="noStrike"/>
              <a:t> operating system tape in the box on the S7A </a:t>
            </a:r>
            <a:br>
              <a:rPr b="0" i="0" lang="en-US" sz="1800" u="none" cap="none" strike="noStrike"/>
            </a:br>
            <a:br>
              <a:rPr b="0" i="0" lang="en-US" sz="1800" u="none" cap="none" strike="noStrike"/>
            </a:br>
            <a:r>
              <a:rPr b="0" i="0" lang="en-US" sz="1800" u="none" cap="none" strike="noStrike"/>
              <a:t>At 3 p.m., a Cron-activated script checks in the tapes from the library I/O station and loads them back into the library for reuse. Operators don't need to log into Unix. The operators report any discrepancies in the inventory. There is a script to search the logs for errors each morning. Problems are becoming rare.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13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07" name="Google Shape;1407;p1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08" name="Google Shape;1408;p13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3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45" name="Google Shape;1445;p1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46" name="Google Shape;1446;p13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3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3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85" name="Google Shape;1485;p1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6" name="Google Shape;1486;p13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comments : These are stages at the time of design, however they are talking about run time activities. Need to more clear and easy to understand language.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3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93" name="Google Shape;1493;p1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4" name="Google Shape;1494;p13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39: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05" name="Google Shape;1505;p1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6" name="Google Shape;1506;p139: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41: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16" name="Google Shape;1516;p14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7" name="Google Shape;1517;p141: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4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25" name="Google Shape;1525;p14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26" name="Google Shape;1526;p143: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4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34" name="Google Shape;1534;p1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35" name="Google Shape;1535;p14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4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14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14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5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5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5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5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15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5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15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p15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15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5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6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16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6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6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6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16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6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6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16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16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7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7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17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17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17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17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17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17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17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17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8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18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18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18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18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8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18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18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18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18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9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9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19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19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19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19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19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p19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2158" name="Google Shape;2158;p197:notes"/>
          <p:cNvSpPr/>
          <p:nvPr>
            <p:ph idx="2" type="sldImg"/>
          </p:nvPr>
        </p:nvSpPr>
        <p:spPr>
          <a:xfrm>
            <a:off x="1179512"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59" name="Google Shape;2159;p197:notes"/>
          <p:cNvSpPr txBox="1"/>
          <p:nvPr>
            <p:ph idx="1" type="body"/>
          </p:nvPr>
        </p:nvSpPr>
        <p:spPr>
          <a:xfrm>
            <a:off x="698500" y="4410075"/>
            <a:ext cx="5600700"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690" name="Google Shape;690;p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91" name="Google Shape;691;p37:notes"/>
          <p:cNvSpPr txBox="1"/>
          <p:nvPr>
            <p:ph idx="1" type="body"/>
          </p:nvPr>
        </p:nvSpPr>
        <p:spPr>
          <a:xfrm>
            <a:off x="933450" y="4410075"/>
            <a:ext cx="5130800" cy="2778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4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720" name="Google Shape;720;p40:notes"/>
          <p:cNvSpPr/>
          <p:nvPr>
            <p:ph idx="2" type="sldImg"/>
          </p:nvPr>
        </p:nvSpPr>
        <p:spPr>
          <a:xfrm>
            <a:off x="1579562" y="641350"/>
            <a:ext cx="3822700" cy="28670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1" name="Google Shape;721;p40:notes"/>
          <p:cNvSpPr txBox="1"/>
          <p:nvPr>
            <p:ph idx="1" type="body"/>
          </p:nvPr>
        </p:nvSpPr>
        <p:spPr>
          <a:xfrm>
            <a:off x="933450" y="3706812"/>
            <a:ext cx="5130800" cy="4879975"/>
          </a:xfrm>
          <a:prstGeom prst="rect">
            <a:avLst/>
          </a:prstGeom>
          <a:noFill/>
          <a:ln>
            <a:noFill/>
          </a:ln>
        </p:spPr>
        <p:txBody>
          <a:bodyPr anchorCtr="0" anchor="t" bIns="45625" lIns="91275" spcFirstLastPara="1" rIns="91275" wrap="square" tIns="45625">
            <a:noAutofit/>
          </a:bodyPr>
          <a:lstStyle/>
          <a:p>
            <a:pPr indent="0" lvl="0" marL="0" marR="0" rtl="0" algn="l">
              <a:spcBef>
                <a:spcPts val="0"/>
              </a:spcBef>
              <a:spcAft>
                <a:spcPts val="0"/>
              </a:spcAft>
              <a:buFont typeface="Arial"/>
              <a:buNone/>
            </a:pPr>
            <a:r>
              <a:rPr b="0" i="0" lang="en-US" sz="600" u="none" cap="none" strike="noStrike"/>
              <a:t>The table consists of rows and columns</a:t>
            </a:r>
            <a:endParaRPr/>
          </a:p>
          <a:p>
            <a:pPr indent="0" lvl="0" marL="0" marR="0" rtl="0" algn="l">
              <a:spcBef>
                <a:spcPts val="0"/>
              </a:spcBef>
              <a:spcAft>
                <a:spcPts val="0"/>
              </a:spcAft>
              <a:buFont typeface="Arial"/>
              <a:buNone/>
            </a:pPr>
            <a:r>
              <a:t/>
            </a:r>
            <a:endParaRPr b="0" i="0" sz="600" u="none" cap="none" strike="noStrike"/>
          </a:p>
          <a:p>
            <a:pPr indent="0" lvl="0" marL="0" marR="0" rtl="0" algn="l">
              <a:spcBef>
                <a:spcPts val="0"/>
              </a:spcBef>
              <a:spcAft>
                <a:spcPts val="0"/>
              </a:spcAft>
              <a:buFont typeface="Arial"/>
              <a:buNone/>
            </a:pPr>
            <a:r>
              <a:rPr b="1" i="0" lang="en-US" sz="600" u="none" cap="none" strike="noStrike"/>
              <a:t>Operations :</a:t>
            </a:r>
            <a:endParaRPr/>
          </a:p>
          <a:p>
            <a:pPr indent="0" lvl="0" marL="0" marR="0" rtl="0" algn="l">
              <a:spcBef>
                <a:spcPts val="0"/>
              </a:spcBef>
              <a:spcAft>
                <a:spcPts val="0"/>
              </a:spcAft>
              <a:buFont typeface="Arial"/>
              <a:buNone/>
            </a:pPr>
            <a:r>
              <a:rPr b="0" i="0" lang="en-US" sz="600" u="none" cap="none" strike="noStrike"/>
              <a:t>SELECT : extracts specified rows from a table</a:t>
            </a:r>
            <a:endParaRPr/>
          </a:p>
          <a:p>
            <a:pPr indent="0" lvl="0" marL="0" marR="0" rtl="0" algn="l">
              <a:spcBef>
                <a:spcPts val="0"/>
              </a:spcBef>
              <a:spcAft>
                <a:spcPts val="0"/>
              </a:spcAft>
              <a:buFont typeface="Arial"/>
              <a:buNone/>
            </a:pPr>
            <a:r>
              <a:rPr b="0" i="0" lang="en-US" sz="600" u="none" cap="none" strike="noStrike"/>
              <a:t>PROJECT : extracts specified columns from a table </a:t>
            </a:r>
            <a:endParaRPr/>
          </a:p>
          <a:p>
            <a:pPr indent="0" lvl="0" marL="0" marR="0" rtl="0" algn="l">
              <a:spcBef>
                <a:spcPts val="0"/>
              </a:spcBef>
              <a:spcAft>
                <a:spcPts val="0"/>
              </a:spcAft>
              <a:buFont typeface="Arial"/>
              <a:buNone/>
            </a:pPr>
            <a:r>
              <a:rPr b="0" i="0" lang="en-US" sz="600" u="none" cap="none" strike="noStrike"/>
              <a:t>JOIN : joins together two tables on the basis of common values in a common column</a:t>
            </a:r>
            <a:endParaRPr/>
          </a:p>
          <a:p>
            <a:pPr indent="0" lvl="0" marL="0" marR="0" rtl="0" algn="l">
              <a:spcBef>
                <a:spcPts val="0"/>
              </a:spcBef>
              <a:spcAft>
                <a:spcPts val="0"/>
              </a:spcAft>
              <a:buFont typeface="Arial"/>
              <a:buNone/>
            </a:pPr>
            <a:r>
              <a:rPr b="0" i="0" lang="en-US" sz="600" u="none" cap="none" strike="noStrike"/>
              <a:t>Operational are all set-at-a-time and not row-at-a-time</a:t>
            </a:r>
            <a:endParaRPr/>
          </a:p>
          <a:p>
            <a:pPr indent="0" lvl="0" marL="0" rtl="0" algn="l">
              <a:spcBef>
                <a:spcPts val="0"/>
              </a:spcBef>
              <a:spcAft>
                <a:spcPts val="0"/>
              </a:spcAft>
              <a:buNone/>
            </a:pPr>
            <a:r>
              <a:t/>
            </a:r>
            <a:endParaRPr b="0" i="0" sz="6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728" name="Google Shape;728;p4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9" name="Google Shape;729;p42:notes"/>
          <p:cNvSpPr txBox="1"/>
          <p:nvPr>
            <p:ph idx="1" type="body"/>
          </p:nvPr>
        </p:nvSpPr>
        <p:spPr>
          <a:xfrm>
            <a:off x="933450" y="4410075"/>
            <a:ext cx="5130800" cy="2778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5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801" name="Google Shape;801;p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02" name="Google Shape;802;p53:notes"/>
          <p:cNvSpPr txBox="1"/>
          <p:nvPr>
            <p:ph idx="1" type="body"/>
          </p:nvPr>
        </p:nvSpPr>
        <p:spPr>
          <a:xfrm>
            <a:off x="933450" y="4410075"/>
            <a:ext cx="5130800"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Business View is a semantic layer.</a:t>
            </a:r>
            <a:endParaRPr/>
          </a:p>
          <a:p>
            <a:pPr indent="0" lvl="0" marL="0" marR="0" rtl="0" algn="l">
              <a:spcBef>
                <a:spcPts val="0"/>
              </a:spcBef>
              <a:spcAft>
                <a:spcPts val="0"/>
              </a:spcAft>
              <a:buFont typeface="Arial"/>
              <a:buNone/>
            </a:pPr>
            <a:r>
              <a:rPr b="0" i="0" lang="en-US" sz="1800" u="none" cap="none" strike="noStrike"/>
              <a:t>Technical view is a Database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5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6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6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6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908" name="Google Shape;908;p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09" name="Google Shape;909;p66:notes"/>
          <p:cNvSpPr txBox="1"/>
          <p:nvPr>
            <p:ph idx="1" type="body"/>
          </p:nvPr>
        </p:nvSpPr>
        <p:spPr>
          <a:xfrm>
            <a:off x="933450" y="4410075"/>
            <a:ext cx="5130800"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Few exceptions will be summary, flat tables designed for ease of querying and reporting.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6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7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7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7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7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8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8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8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8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8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8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8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9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9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9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9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57" name="Google Shape;1157;p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8" name="Google Shape;1158;p96: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0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0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0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03" name="Google Shape;1203;p10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4" name="Google Shape;1204;p10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The </a:t>
            </a:r>
            <a:r>
              <a:rPr b="1" i="0" lang="en-US" sz="900" u="none" cap="none" strike="noStrike"/>
              <a:t>source</a:t>
            </a:r>
            <a:r>
              <a:rPr b="0" i="0" lang="en-US" sz="900" u="none" cap="none" strike="noStrike"/>
              <a:t> </a:t>
            </a:r>
            <a:r>
              <a:rPr b="1" i="0" lang="en-US" sz="900" u="none" cap="none" strike="noStrike"/>
              <a:t>systems</a:t>
            </a:r>
            <a:r>
              <a:rPr b="0" i="0" lang="en-US" sz="900" u="none" cap="none" strike="noStrike"/>
              <a:t> for a data warehouse are typically transaction processing applications. For example, one of the source systems for a sales analysis data warehouse might be an order entry system that records all of the current order activities.</a:t>
            </a:r>
            <a:endParaRPr/>
          </a:p>
          <a:p>
            <a:pPr indent="0" lvl="0" marL="0" marR="0" rtl="0" algn="l">
              <a:lnSpc>
                <a:spcPct val="80000"/>
              </a:lnSpc>
              <a:spcBef>
                <a:spcPts val="0"/>
              </a:spcBef>
              <a:spcAft>
                <a:spcPts val="0"/>
              </a:spcAft>
              <a:buFont typeface="Arial"/>
              <a:buNone/>
            </a:pPr>
            <a:r>
              <a:rPr b="0" i="0" lang="en-US" sz="900" u="none" cap="none" strike="noStrike"/>
              <a:t>There are also external sources of data that need to be extracted and integrated. For example: Stock market Index data in the securities domain, A.C.Nielson’s Retail data or Partner’s data.</a:t>
            </a:r>
            <a:endParaRPr/>
          </a:p>
          <a:p>
            <a:pPr indent="0" lvl="0" marL="0" marR="0" rtl="0" algn="l">
              <a:lnSpc>
                <a:spcPct val="80000"/>
              </a:lnSpc>
              <a:spcBef>
                <a:spcPts val="0"/>
              </a:spcBef>
              <a:spcAft>
                <a:spcPts val="0"/>
              </a:spcAft>
              <a:buFont typeface="Arial"/>
              <a:buNone/>
            </a:pPr>
            <a:r>
              <a:rPr b="0" i="0" lang="en-US" sz="800" u="none" cap="none" strike="noStrike"/>
              <a:t>Depending on the chosen logical extraction method and the capabilities and restrictions on the source side, the extracted data can be physically extracted by two mechanisms. The data can either be extracted online from the source system or from an offline structure. Such an offline structure might already exist or it might be generated by an extraction routine. </a:t>
            </a:r>
            <a:endParaRPr/>
          </a:p>
          <a:p>
            <a:pPr indent="0" lvl="0" marL="0" marR="0" rtl="0" algn="l">
              <a:lnSpc>
                <a:spcPct val="80000"/>
              </a:lnSpc>
              <a:spcBef>
                <a:spcPts val="0"/>
              </a:spcBef>
              <a:spcAft>
                <a:spcPts val="0"/>
              </a:spcAft>
              <a:buFont typeface="Arial"/>
              <a:buNone/>
            </a:pPr>
            <a:r>
              <a:t/>
            </a:r>
            <a:endParaRPr b="0" i="0" sz="800" u="none" cap="none" strike="noStrike"/>
          </a:p>
          <a:p>
            <a:pPr indent="0" lvl="0" marL="0" marR="0" rtl="0" algn="l">
              <a:lnSpc>
                <a:spcPct val="80000"/>
              </a:lnSpc>
              <a:spcBef>
                <a:spcPts val="0"/>
              </a:spcBef>
              <a:spcAft>
                <a:spcPts val="0"/>
              </a:spcAft>
              <a:buFont typeface="Arial"/>
              <a:buNone/>
            </a:pPr>
            <a:r>
              <a:rPr b="0" i="0" lang="en-US" sz="800" u="none" cap="none" strike="noStrike"/>
              <a:t>Online Extraction: </a:t>
            </a:r>
            <a:r>
              <a:rPr b="0" i="0" lang="en-US" sz="1800" u="none" cap="none" strike="noStrike"/>
              <a:t>The intermediate system is not necessarily physically different from the source system</a:t>
            </a:r>
            <a:r>
              <a:rPr b="0" i="0" lang="en-US" sz="800" u="none" cap="none" strike="noStrike"/>
              <a:t> </a:t>
            </a:r>
            <a:r>
              <a:rPr b="0" i="0" lang="en-US" sz="1400" u="none" cap="none" strike="noStrike"/>
              <a:t>With online extractions, you need to consider whether the distributed transactions are using original source objects or prepared source objects. </a:t>
            </a:r>
            <a:endParaRPr/>
          </a:p>
          <a:p>
            <a:pPr indent="0" lvl="0" marL="0" marR="0" rtl="0" algn="l">
              <a:lnSpc>
                <a:spcPct val="80000"/>
              </a:lnSpc>
              <a:spcBef>
                <a:spcPts val="0"/>
              </a:spcBef>
              <a:spcAft>
                <a:spcPts val="0"/>
              </a:spcAft>
              <a:buFont typeface="Arial"/>
              <a:buNone/>
            </a:pPr>
            <a:r>
              <a:rPr b="0" i="0" lang="en-US" sz="700" u="none" cap="none" strike="noStrike"/>
              <a:t>There are two kinds of Physical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0" marL="0" marR="0" rtl="0" algn="l">
              <a:lnSpc>
                <a:spcPct val="80000"/>
              </a:lnSpc>
              <a:spcBef>
                <a:spcPts val="0"/>
              </a:spcBef>
              <a:spcAft>
                <a:spcPts val="0"/>
              </a:spcAft>
              <a:buFont typeface="Arial"/>
              <a:buNone/>
            </a:pPr>
            <a:r>
              <a:rPr b="0" i="0" lang="en-US" sz="700" u="none" cap="none" strike="noStrike"/>
              <a:t>Online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1" marL="0" marR="0" rtl="0" algn="l">
              <a:lnSpc>
                <a:spcPct val="80000"/>
              </a:lnSpc>
              <a:spcBef>
                <a:spcPts val="0"/>
              </a:spcBef>
              <a:spcAft>
                <a:spcPts val="0"/>
              </a:spcAft>
              <a:buFont typeface="Arial"/>
              <a:buNone/>
            </a:pPr>
            <a:r>
              <a:rPr b="0" i="0" lang="en-US" sz="800" u="none" cap="none" strike="noStrike"/>
              <a:t>The data is extracted directly from the </a:t>
            </a:r>
            <a:r>
              <a:rPr b="0" i="1" lang="en-US" sz="800" u="none" cap="none" strike="noStrike"/>
              <a:t>source system itself</a:t>
            </a:r>
            <a:r>
              <a:rPr b="0" i="0" lang="en-US" sz="800" u="none" cap="none" strike="noStrike"/>
              <a:t>.</a:t>
            </a:r>
            <a:endParaRPr/>
          </a:p>
          <a:p>
            <a:pPr indent="0" lvl="1" marL="0" marR="0" rtl="0" algn="l">
              <a:lnSpc>
                <a:spcPct val="80000"/>
              </a:lnSpc>
              <a:spcBef>
                <a:spcPts val="0"/>
              </a:spcBef>
              <a:spcAft>
                <a:spcPts val="0"/>
              </a:spcAft>
              <a:buFont typeface="Arial"/>
              <a:buNone/>
            </a:pPr>
            <a:r>
              <a:rPr b="0" i="0" lang="en-US" sz="800" u="none" cap="none" strike="noStrike"/>
              <a:t>The extraction process can connect to the source system or to an intermediate system that stores the data in a preconfigured manner (for example, snapshot logs or change tables). </a:t>
            </a:r>
            <a:endParaRPr/>
          </a:p>
          <a:p>
            <a:pPr indent="0" lvl="2"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700" u="none" cap="none" strike="noStrike"/>
              <a:t>Offline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1" marL="0" marR="0" rtl="0" algn="l">
              <a:lnSpc>
                <a:spcPct val="80000"/>
              </a:lnSpc>
              <a:spcBef>
                <a:spcPts val="0"/>
              </a:spcBef>
              <a:spcAft>
                <a:spcPts val="0"/>
              </a:spcAft>
              <a:buFont typeface="Arial"/>
              <a:buNone/>
            </a:pPr>
            <a:r>
              <a:rPr b="0" i="0" lang="en-US" sz="800" u="none" cap="none" strike="noStrike"/>
              <a:t>The data is not extracted directly from the source system.</a:t>
            </a:r>
            <a:endParaRPr/>
          </a:p>
          <a:p>
            <a:pPr indent="0" lvl="1" marL="0" marR="0" rtl="0" algn="l">
              <a:lnSpc>
                <a:spcPct val="80000"/>
              </a:lnSpc>
              <a:spcBef>
                <a:spcPts val="0"/>
              </a:spcBef>
              <a:spcAft>
                <a:spcPts val="0"/>
              </a:spcAft>
              <a:buFont typeface="Arial"/>
              <a:buNone/>
            </a:pPr>
            <a:r>
              <a:rPr b="0" i="0" lang="en-US" sz="800" u="none" cap="none" strike="noStrike"/>
              <a:t>Data is staged explicitly outside the original source system.</a:t>
            </a:r>
            <a:endParaRPr/>
          </a:p>
          <a:p>
            <a:pPr indent="0" lvl="1" marL="0" marR="0" rtl="0" algn="l">
              <a:lnSpc>
                <a:spcPct val="80000"/>
              </a:lnSpc>
              <a:spcBef>
                <a:spcPts val="0"/>
              </a:spcBef>
              <a:spcAft>
                <a:spcPts val="0"/>
              </a:spcAft>
              <a:buFont typeface="Arial"/>
              <a:buNone/>
            </a:pPr>
            <a:r>
              <a:rPr b="0" i="0" lang="en-US" sz="800" u="none" cap="none" strike="noStrike"/>
              <a:t>The data already has an existing structure or was created by an extraction routine. Consider the following structures: </a:t>
            </a:r>
            <a:endParaRPr/>
          </a:p>
          <a:p>
            <a:pPr indent="0" lvl="2" marL="0" marR="0" rtl="0" algn="l">
              <a:lnSpc>
                <a:spcPct val="80000"/>
              </a:lnSpc>
              <a:spcBef>
                <a:spcPts val="0"/>
              </a:spcBef>
              <a:spcAft>
                <a:spcPts val="0"/>
              </a:spcAft>
              <a:buFont typeface="Arial"/>
              <a:buNone/>
            </a:pPr>
            <a:r>
              <a:rPr b="0" i="0" lang="en-US" sz="900" u="none" cap="none" strike="noStrike"/>
              <a:t>Flat Files </a:t>
            </a:r>
            <a:endParaRPr/>
          </a:p>
          <a:p>
            <a:pPr indent="0" lvl="2" marL="0" marR="0" rtl="0" algn="l">
              <a:lnSpc>
                <a:spcPct val="80000"/>
              </a:lnSpc>
              <a:spcBef>
                <a:spcPts val="0"/>
              </a:spcBef>
              <a:spcAft>
                <a:spcPts val="0"/>
              </a:spcAft>
              <a:buFont typeface="Arial"/>
              <a:buNone/>
            </a:pPr>
            <a:r>
              <a:rPr b="0" i="0" lang="en-US" sz="900" u="none" cap="none" strike="noStrike"/>
              <a:t>Data in a defined, generic format. Additional information about the source object is necessary for further processing. </a:t>
            </a:r>
            <a:endParaRPr/>
          </a:p>
          <a:p>
            <a:pPr indent="0" lvl="2" marL="0" marR="0" rtl="0" algn="l">
              <a:lnSpc>
                <a:spcPct val="80000"/>
              </a:lnSpc>
              <a:spcBef>
                <a:spcPts val="0"/>
              </a:spcBef>
              <a:spcAft>
                <a:spcPts val="0"/>
              </a:spcAft>
              <a:buFont typeface="Arial"/>
              <a:buNone/>
            </a:pPr>
            <a:r>
              <a:rPr b="0" i="0" lang="en-US" sz="900" u="none" cap="none" strike="noStrike"/>
              <a:t>Oracle-specific format. Information about the containing objects is included. </a:t>
            </a:r>
            <a:endParaRPr/>
          </a:p>
          <a:p>
            <a:pPr indent="0" lvl="2" marL="0" marR="0" rtl="0" algn="l">
              <a:lnSpc>
                <a:spcPct val="80000"/>
              </a:lnSpc>
              <a:spcBef>
                <a:spcPts val="0"/>
              </a:spcBef>
              <a:spcAft>
                <a:spcPts val="0"/>
              </a:spcAft>
              <a:buFont typeface="Arial"/>
              <a:buNone/>
            </a:pPr>
            <a:r>
              <a:rPr b="0" i="0" lang="en-US" sz="900" u="none" cap="none" strike="noStrike"/>
              <a:t>Redo and Archive Logs </a:t>
            </a:r>
            <a:endParaRPr/>
          </a:p>
          <a:p>
            <a:pPr indent="0" lvl="0" marL="0" marR="0" rtl="0" algn="l">
              <a:lnSpc>
                <a:spcPct val="80000"/>
              </a:lnSpc>
              <a:spcBef>
                <a:spcPts val="0"/>
              </a:spcBef>
              <a:spcAft>
                <a:spcPts val="0"/>
              </a:spcAft>
              <a:buFont typeface="Arial"/>
              <a:buNone/>
            </a:pPr>
            <a:r>
              <a:t/>
            </a:r>
            <a:endParaRPr b="0" i="0" sz="700" u="none" cap="none" strike="noStrike"/>
          </a:p>
          <a:p>
            <a:pPr indent="0" lvl="0" marL="0" marR="0" rtl="0" algn="l">
              <a:lnSpc>
                <a:spcPct val="80000"/>
              </a:lnSpc>
              <a:spcBef>
                <a:spcPts val="0"/>
              </a:spcBef>
              <a:spcAft>
                <a:spcPts val="0"/>
              </a:spcAft>
              <a:buFont typeface="Arial"/>
              <a:buNone/>
            </a:pPr>
            <a:r>
              <a:t/>
            </a:r>
            <a:endParaRPr b="0" i="0" sz="800" u="none" cap="none" strike="noStrike"/>
          </a:p>
          <a:p>
            <a:pPr indent="0" lvl="0" marL="0" rtl="0" algn="l">
              <a:spcBef>
                <a:spcPts val="0"/>
              </a:spcBef>
              <a:spcAft>
                <a:spcPts val="0"/>
              </a:spcAft>
              <a:buNone/>
            </a:pPr>
            <a:r>
              <a:t/>
            </a:r>
            <a:endParaRPr b="0" i="0" sz="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04: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13" name="Google Shape;1213;p10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4" name="Google Shape;1214;p104: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Full Extraction: </a:t>
            </a:r>
            <a:r>
              <a:rPr b="0" i="0" lang="en-US" sz="1800" u="none" cap="none" strike="noStrike"/>
              <a:t>No need to keep track of changes to the data source since the last successful extraction. The source data will be provided as-is and no additional logical  information is necessary on the source site.</a:t>
            </a:r>
            <a:endParaRPr/>
          </a:p>
          <a:p>
            <a:pPr indent="0" lvl="0" marL="0" marR="0" rtl="0" algn="l">
              <a:spcBef>
                <a:spcPts val="0"/>
              </a:spcBef>
              <a:spcAft>
                <a:spcPts val="0"/>
              </a:spcAft>
              <a:buFont typeface="Arial"/>
              <a:buNone/>
            </a:pPr>
            <a:r>
              <a:rPr b="1" i="0" lang="en-US" sz="1800" u="none" cap="none" strike="noStrike"/>
              <a:t>Incremental Extraction : </a:t>
            </a:r>
            <a:r>
              <a:rPr b="0" i="0" lang="en-US" sz="1800" u="none" cap="none" strike="noStrike"/>
              <a:t>The change data information </a:t>
            </a:r>
            <a:r>
              <a:rPr b="0" i="0" lang="en-US" sz="900" u="none" cap="none" strike="noStrike"/>
              <a:t>can be either provided by the source data itself like an application column, reflecting the last-changed timestamp or a change table where an appropriate additional mechanism keeps track of the changes besides the originating transactions. </a:t>
            </a:r>
            <a:endParaRPr/>
          </a:p>
          <a:p>
            <a:pPr indent="0" lvl="0" marL="0" marR="0" rtl="0" algn="l">
              <a:spcBef>
                <a:spcPts val="0"/>
              </a:spcBef>
              <a:spcAft>
                <a:spcPts val="0"/>
              </a:spcAft>
              <a:buFont typeface="Arial"/>
              <a:buNone/>
            </a:pPr>
            <a:r>
              <a:rPr b="0" i="0" lang="en-US" sz="1800" u="none" cap="none" strike="noStrike"/>
              <a:t>Pros and Cons: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Incremental Extract Techniques: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Time-Stamp based: Good for periodic data but not for transient data. Very dependant on the source system’s methodology of storing transactions. Special process required in source to identify different stages of a transaction. Example for Order processing.</a:t>
            </a:r>
            <a:endParaRPr/>
          </a:p>
          <a:p>
            <a:pPr indent="0" lvl="0" marL="0" marR="0" rtl="0" algn="l">
              <a:spcBef>
                <a:spcPts val="0"/>
              </a:spcBef>
              <a:spcAft>
                <a:spcPts val="0"/>
              </a:spcAft>
              <a:buFont typeface="Arial"/>
              <a:buNone/>
            </a:pPr>
            <a:r>
              <a:rPr b="0" i="0" lang="en-US" sz="1800" u="none" cap="none" strike="noStrike"/>
              <a:t>File Comparison: Requires keeping both before and after copies of the operational file. Most useful when operational system is file based. Requires not change to the source applications. Suitable for Legacy systems</a:t>
            </a:r>
            <a:endParaRPr/>
          </a:p>
          <a:p>
            <a:pPr indent="0" lvl="0" marL="0" marR="0" rtl="0" algn="l">
              <a:spcBef>
                <a:spcPts val="0"/>
              </a:spcBef>
              <a:spcAft>
                <a:spcPts val="0"/>
              </a:spcAft>
              <a:buFont typeface="Arial"/>
              <a:buNone/>
            </a:pPr>
            <a:r>
              <a:rPr b="0" i="0" lang="en-US" sz="1800" u="none" cap="none" strike="noStrike"/>
              <a:t>Triggered: Change captured immediately on the occurance of an event in the operational environment. Moves responsibility of change capture to the DBMS. Not appropriate for files extraction. Performance concerns when percentage of changes is high.</a:t>
            </a:r>
            <a:endParaRPr/>
          </a:p>
          <a:p>
            <a:pPr indent="0" lvl="0" marL="0" marR="0" rtl="0" algn="l">
              <a:spcBef>
                <a:spcPts val="0"/>
              </a:spcBef>
              <a:spcAft>
                <a:spcPts val="0"/>
              </a:spcAft>
              <a:buFont typeface="Arial"/>
              <a:buNone/>
            </a:pPr>
            <a:r>
              <a:rPr b="0" i="0" lang="en-US" sz="1800" u="none" cap="none" strike="noStrike"/>
              <a:t>Log: source DBMS logs used for capturing changes. Not suitable for files extract. Does not run on operational system, hence does not hinder performance. If logs are from transaction then both files based and DBMS based sources can be extracted.</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Static Full Extracts: Operates directly on the operational data where it resides in a file form or in a database.</a:t>
            </a:r>
            <a:endParaRPr/>
          </a:p>
          <a:p>
            <a:pPr indent="0" lvl="0" marL="0" marR="0" rtl="0" algn="l">
              <a:spcBef>
                <a:spcPts val="0"/>
              </a:spcBef>
              <a:spcAft>
                <a:spcPts val="0"/>
              </a:spcAft>
              <a:buFont typeface="Arial"/>
              <a:buNone/>
            </a:pPr>
            <a:r>
              <a:rPr b="0" i="0" lang="en-US" sz="1800" u="none" cap="none" strike="noStrike"/>
              <a:t>Some considerations for this extract are: the variety of sources that the data exists in- sequential of indexed files, hierarchical, relational or other databases. Also, to consider are the physical storage formats to handle. Example of typical sql query: select * from customer_file.</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400" u="none" cap="none" strike="noStrike"/>
              <a:t>Full Extraction</a:t>
            </a:r>
            <a:endParaRPr/>
          </a:p>
          <a:p>
            <a:pPr indent="0" lvl="0" marL="0" marR="0" rtl="0" algn="l">
              <a:spcBef>
                <a:spcPts val="0"/>
              </a:spcBef>
              <a:spcAft>
                <a:spcPts val="0"/>
              </a:spcAft>
              <a:buFont typeface="Arial"/>
              <a:buNone/>
            </a:pPr>
            <a:r>
              <a:t/>
            </a:r>
            <a:endParaRPr b="0" i="0" sz="1400" u="none" cap="none" strike="noStrike"/>
          </a:p>
          <a:p>
            <a:pPr indent="0" lvl="1" marL="0" marR="0" rtl="0" algn="l">
              <a:spcBef>
                <a:spcPts val="0"/>
              </a:spcBef>
              <a:spcAft>
                <a:spcPts val="0"/>
              </a:spcAft>
              <a:buFont typeface="Arial"/>
              <a:buNone/>
            </a:pPr>
            <a:r>
              <a:rPr b="0" i="0" lang="en-US" sz="1800" u="none" cap="none" strike="noStrike"/>
              <a:t>The data is extracted completely from the source system.</a:t>
            </a:r>
            <a:endParaRPr/>
          </a:p>
          <a:p>
            <a:pPr indent="0" lvl="1" marL="0" marR="0" rtl="0" algn="l">
              <a:spcBef>
                <a:spcPts val="0"/>
              </a:spcBef>
              <a:spcAft>
                <a:spcPts val="0"/>
              </a:spcAft>
              <a:buFont typeface="Arial"/>
              <a:buNone/>
            </a:pPr>
            <a:r>
              <a:rPr b="0" i="0" lang="en-US" sz="1800" u="none" cap="none" strike="noStrike"/>
              <a:t>No need to keep track of changes to the data source .</a:t>
            </a:r>
            <a:endParaRPr/>
          </a:p>
          <a:p>
            <a:pPr indent="0" lvl="1" marL="0" marR="0" rtl="0" algn="l">
              <a:spcBef>
                <a:spcPts val="0"/>
              </a:spcBef>
              <a:spcAft>
                <a:spcPts val="0"/>
              </a:spcAft>
              <a:buFont typeface="Arial"/>
              <a:buNone/>
            </a:pPr>
            <a:r>
              <a:rPr b="0" i="0" lang="en-US" sz="1800" u="none" cap="none" strike="noStrike"/>
              <a:t>An example may be an export file of a distinct table or a remote SQL statement scanning the complete source table. </a:t>
            </a:r>
            <a:endParaRPr/>
          </a:p>
          <a:p>
            <a:pPr indent="0" lvl="0" marL="0" marR="0" rtl="0" algn="l">
              <a:spcBef>
                <a:spcPts val="0"/>
              </a:spcBef>
              <a:spcAft>
                <a:spcPts val="0"/>
              </a:spcAft>
              <a:buFont typeface="Arial"/>
              <a:buNone/>
            </a:pPr>
            <a:r>
              <a:t/>
            </a:r>
            <a:endParaRPr b="0" i="0" sz="1000" u="none" cap="none" strike="noStrike"/>
          </a:p>
          <a:p>
            <a:pPr indent="0" lvl="0" marL="0" marR="0" rtl="0" algn="l">
              <a:spcBef>
                <a:spcPts val="0"/>
              </a:spcBef>
              <a:spcAft>
                <a:spcPts val="0"/>
              </a:spcAft>
              <a:buFont typeface="Arial"/>
              <a:buNone/>
            </a:pPr>
            <a:r>
              <a:rPr b="0" i="0" lang="en-US" sz="1400" u="none" cap="none" strike="noStrike"/>
              <a:t>Incremental Extraction</a:t>
            </a:r>
            <a:endParaRPr/>
          </a:p>
          <a:p>
            <a:pPr indent="0" lvl="0" marL="0" marR="0" rtl="0" algn="l">
              <a:spcBef>
                <a:spcPts val="0"/>
              </a:spcBef>
              <a:spcAft>
                <a:spcPts val="0"/>
              </a:spcAft>
              <a:buFont typeface="Arial"/>
              <a:buNone/>
            </a:pPr>
            <a:r>
              <a:t/>
            </a:r>
            <a:endParaRPr b="0" i="0" sz="1400" u="none" cap="none" strike="noStrike"/>
          </a:p>
          <a:p>
            <a:pPr indent="0" lvl="1" marL="0" marR="0" rtl="0" algn="l">
              <a:spcBef>
                <a:spcPts val="0"/>
              </a:spcBef>
              <a:spcAft>
                <a:spcPts val="0"/>
              </a:spcAft>
              <a:buFont typeface="Arial"/>
              <a:buNone/>
            </a:pPr>
            <a:r>
              <a:rPr b="0" i="0" lang="en-US" sz="1800" u="none" cap="none" strike="noStrike"/>
              <a:t>Only the data that has changed since a well-defined event back in history will be extracted.</a:t>
            </a:r>
            <a:endParaRPr/>
          </a:p>
          <a:p>
            <a:pPr indent="0" lvl="1" marL="0" marR="0" rtl="0" algn="l">
              <a:spcBef>
                <a:spcPts val="0"/>
              </a:spcBef>
              <a:spcAft>
                <a:spcPts val="0"/>
              </a:spcAft>
              <a:buFont typeface="Arial"/>
              <a:buNone/>
            </a:pPr>
            <a:r>
              <a:rPr b="0" i="0" lang="en-US" sz="1800" u="none" cap="none" strike="noStrike"/>
              <a:t>The event may be the last time of extraction or a more complex business event like the last booking day of a fiscal period.</a:t>
            </a:r>
            <a:endParaRPr/>
          </a:p>
          <a:p>
            <a:pPr indent="0" lvl="1" marL="0" marR="0" rtl="0" algn="l">
              <a:spcBef>
                <a:spcPts val="0"/>
              </a:spcBef>
              <a:spcAft>
                <a:spcPts val="0"/>
              </a:spcAft>
              <a:buFont typeface="Arial"/>
              <a:buNone/>
            </a:pPr>
            <a:r>
              <a:rPr b="0" i="0" lang="en-US" sz="1800" u="none" cap="none" strike="noStrike"/>
              <a:t>This information can be either provided by the source data itself or a change table where an appropriate additional mechanism keeps track of the changes.</a:t>
            </a:r>
            <a:endParaRPr/>
          </a:p>
          <a:p>
            <a:pPr indent="0" lvl="0" marL="0" marR="0" rtl="0" algn="l">
              <a:spcBef>
                <a:spcPts val="0"/>
              </a:spcBef>
              <a:spcAft>
                <a:spcPts val="0"/>
              </a:spcAft>
              <a:buFont typeface="Arial"/>
              <a:buNone/>
            </a:pPr>
            <a:r>
              <a:t/>
            </a:r>
            <a:endParaRPr b="0" i="0" sz="1400" u="none" cap="none" strike="noStrike"/>
          </a:p>
          <a:p>
            <a:pPr indent="0" lvl="0" marL="0" marR="0" rtl="0" algn="l">
              <a:spcBef>
                <a:spcPts val="0"/>
              </a:spcBef>
              <a:spcAft>
                <a:spcPts val="0"/>
              </a:spcAft>
              <a:buFont typeface="Arial"/>
              <a:buNone/>
            </a:pPr>
            <a:r>
              <a:rPr b="0" i="0" lang="en-US" sz="1400" u="none" cap="none" strike="noStrike"/>
              <a:t>Batch Extraction</a:t>
            </a:r>
            <a:r>
              <a:rPr b="0" i="0" lang="en-US" sz="1000" u="none" cap="none" strike="noStrike"/>
              <a:t>:</a:t>
            </a:r>
            <a:endParaRPr/>
          </a:p>
          <a:p>
            <a:pPr indent="0" lvl="0" marL="0" marR="0" rtl="0" algn="l">
              <a:spcBef>
                <a:spcPts val="0"/>
              </a:spcBef>
              <a:spcAft>
                <a:spcPts val="0"/>
              </a:spcAft>
              <a:buFont typeface="Arial"/>
              <a:buNone/>
            </a:pPr>
            <a:r>
              <a:t/>
            </a:r>
            <a:endParaRPr b="0" i="0" sz="1000" u="none" cap="none" strike="noStrike"/>
          </a:p>
          <a:p>
            <a:pPr indent="0" lvl="1" marL="0" marR="0" rtl="0" algn="l">
              <a:spcBef>
                <a:spcPts val="0"/>
              </a:spcBef>
              <a:spcAft>
                <a:spcPts val="0"/>
              </a:spcAft>
              <a:buFont typeface="Arial"/>
              <a:buNone/>
            </a:pPr>
            <a:r>
              <a:rPr b="1" i="0" lang="en-US" sz="1800" u="none" cap="none" strike="noStrike"/>
              <a:t>It provides a high-performance data extraction solution for extracting and loading large volumes of data from any system. </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It synchronizes data at a set time, perhaps once a day, or once a week. Or even monthly – and usually while production systems are either taken offline, or at least show minimal activity (middle of the night, weekends, etc.)</a:t>
            </a:r>
            <a:endParaRPr/>
          </a:p>
          <a:p>
            <a:pPr indent="0" lvl="0" marL="0" marR="0" rtl="0" algn="l">
              <a:spcBef>
                <a:spcPts val="0"/>
              </a:spcBef>
              <a:spcAft>
                <a:spcPts val="0"/>
              </a:spcAft>
              <a:buFont typeface="Arial"/>
              <a:buNone/>
            </a:pPr>
            <a:r>
              <a:rPr b="1" i="0" lang="en-US" sz="900" u="none" cap="none" strike="noStrike"/>
              <a:t>Two basic techniques for real-time Extraction: </a:t>
            </a:r>
            <a:endParaRPr/>
          </a:p>
          <a:p>
            <a:pPr indent="0" lvl="0" marL="0" marR="0" rtl="0" algn="l">
              <a:spcBef>
                <a:spcPts val="0"/>
              </a:spcBef>
              <a:spcAft>
                <a:spcPts val="0"/>
              </a:spcAft>
              <a:buFont typeface="Arial"/>
              <a:buNone/>
            </a:pPr>
            <a:r>
              <a:rPr b="1" i="0" lang="en-US" sz="900" u="none" cap="none" strike="noStrike"/>
              <a:t>          Simulated real-time feed and Trickle feed based on message queues. </a:t>
            </a:r>
            <a:endParaRPr/>
          </a:p>
          <a:p>
            <a:pPr indent="0" lvl="1"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900" u="none" cap="none" strike="noStrike"/>
              <a:t>Simulated real time:</a:t>
            </a:r>
            <a:endParaRPr/>
          </a:p>
          <a:p>
            <a:pPr indent="0" lvl="0" marL="0" marR="0" rtl="0" algn="l">
              <a:spcBef>
                <a:spcPts val="0"/>
              </a:spcBef>
              <a:spcAft>
                <a:spcPts val="0"/>
              </a:spcAft>
              <a:buFont typeface="Arial"/>
              <a:buNone/>
            </a:pPr>
            <a:r>
              <a:t/>
            </a:r>
            <a:endParaRPr b="0" i="0" sz="900" u="none" cap="none" strike="noStrike"/>
          </a:p>
          <a:p>
            <a:pPr indent="0" lvl="1" marL="0" marR="0" rtl="0" algn="l">
              <a:spcBef>
                <a:spcPts val="0"/>
              </a:spcBef>
              <a:spcAft>
                <a:spcPts val="0"/>
              </a:spcAft>
              <a:buFont typeface="Arial"/>
              <a:buNone/>
            </a:pPr>
            <a:r>
              <a:rPr b="1" i="0" lang="en-US" sz="1800" u="none" cap="none" strike="noStrike"/>
              <a:t>Run the ETL scripts frequently. For ex every 1 hour. Cost Effective solution.</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Technique is not truly real time, but simulates the effect.</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Good for cases that don't require up-to-the-minute information.</a:t>
            </a:r>
            <a:endParaRPr/>
          </a:p>
          <a:p>
            <a:pPr indent="0" lvl="0" marL="0" marR="0" rtl="0" algn="l">
              <a:spcBef>
                <a:spcPts val="0"/>
              </a:spcBef>
              <a:spcAft>
                <a:spcPts val="0"/>
              </a:spcAft>
              <a:buFont typeface="Arial"/>
              <a:buNone/>
            </a:pPr>
            <a:r>
              <a:t/>
            </a:r>
            <a:endParaRPr b="1" i="0" sz="900" u="none" cap="none" strike="noStrike"/>
          </a:p>
          <a:p>
            <a:pPr indent="0" lvl="0" marL="0" marR="0" rtl="0" algn="l">
              <a:spcBef>
                <a:spcPts val="0"/>
              </a:spcBef>
              <a:spcAft>
                <a:spcPts val="0"/>
              </a:spcAft>
              <a:buFont typeface="Arial"/>
              <a:buNone/>
            </a:pPr>
            <a:r>
              <a:rPr b="0" i="0" lang="en-US" sz="900" u="none" cap="none" strike="noStrike"/>
              <a:t>Trickle feed</a:t>
            </a:r>
            <a:r>
              <a:rPr b="1" i="0" lang="en-US" sz="900" u="none" cap="none" strike="noStrike"/>
              <a:t>: </a:t>
            </a:r>
            <a:endParaRPr/>
          </a:p>
          <a:p>
            <a:pPr indent="0" lvl="0" marL="0" marR="0" rtl="0" algn="l">
              <a:spcBef>
                <a:spcPts val="0"/>
              </a:spcBef>
              <a:spcAft>
                <a:spcPts val="0"/>
              </a:spcAft>
              <a:buFont typeface="Arial"/>
              <a:buNone/>
            </a:pPr>
            <a:r>
              <a:t/>
            </a:r>
            <a:endParaRPr b="1" i="0" sz="900" u="none" cap="none" strike="noStrike"/>
          </a:p>
          <a:p>
            <a:pPr indent="0" lvl="1" marL="0" marR="0" rtl="0" algn="l">
              <a:spcBef>
                <a:spcPts val="0"/>
              </a:spcBef>
              <a:spcAft>
                <a:spcPts val="0"/>
              </a:spcAft>
              <a:buFont typeface="Arial"/>
              <a:buNone/>
            </a:pPr>
            <a:r>
              <a:rPr b="1" i="0" lang="en-US" sz="1800" u="none" cap="none" strike="noStrike"/>
              <a:t>It allows continuous update of the DW as the data in the source system changes. </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Uses a messaging infrastructure setup between the data sources and the real-time warehouse.</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It is called "streaming" and is a form of data replication strategy.</a:t>
            </a:r>
            <a:r>
              <a:rPr b="0" i="0" lang="en-US" sz="1800" u="none" cap="none" strike="noStrike"/>
              <a:t> </a:t>
            </a:r>
            <a:endParaRPr/>
          </a:p>
          <a:p>
            <a:pPr indent="0" lvl="1" marL="0" marR="0" rtl="0" algn="l">
              <a:spcBef>
                <a:spcPts val="0"/>
              </a:spcBef>
              <a:spcAft>
                <a:spcPts val="0"/>
              </a:spcAft>
              <a:buFont typeface="Arial"/>
              <a:buNone/>
            </a:pPr>
            <a:r>
              <a:t/>
            </a:r>
            <a:endParaRPr b="1" i="0" sz="1800" u="none" cap="none" strike="noStrike"/>
          </a:p>
          <a:p>
            <a:pPr indent="0" lvl="0" marL="0" marR="0" rtl="0" algn="l">
              <a:spcBef>
                <a:spcPts val="0"/>
              </a:spcBef>
              <a:spcAft>
                <a:spcPts val="0"/>
              </a:spcAft>
              <a:buFont typeface="Arial"/>
              <a:buNone/>
            </a:pPr>
            <a:r>
              <a:t/>
            </a:r>
            <a:endParaRPr b="1" i="0" sz="900" u="none" cap="none" strike="noStrike"/>
          </a:p>
          <a:p>
            <a:pPr indent="0" lvl="0" marL="0" marR="0" rtl="0" algn="l">
              <a:spcBef>
                <a:spcPts val="0"/>
              </a:spcBef>
              <a:spcAft>
                <a:spcPts val="0"/>
              </a:spcAft>
              <a:buFont typeface="Arial"/>
              <a:buNone/>
            </a:pPr>
            <a:r>
              <a:rPr b="1" i="0" lang="en-US" sz="900" u="none" cap="none" strike="noStrike"/>
              <a:t>Real Time Extraction :</a:t>
            </a:r>
            <a:r>
              <a:rPr b="0" i="0" lang="en-US" sz="900" u="none" cap="none" strike="noStrike"/>
              <a:t>This may sound simple but complex architectural issues need to be considered carefully. </a:t>
            </a:r>
            <a:endParaRPr/>
          </a:p>
          <a:p>
            <a:pPr indent="0" lvl="0" marL="0" marR="0" rtl="0" algn="l">
              <a:spcBef>
                <a:spcPts val="0"/>
              </a:spcBef>
              <a:spcAft>
                <a:spcPts val="0"/>
              </a:spcAft>
              <a:buFont typeface="Arial"/>
              <a:buNone/>
            </a:pPr>
            <a:r>
              <a:rPr b="0" i="0" lang="en-US" sz="900" u="none" cap="none" strike="noStrike"/>
              <a:t>The first is how the system identifies what data has been added or changed since the last extract. This is called changed data, or the "delta." Identifying the delta is simple if source transactions record a timestamp. If not, the job becomes more complex and difficult; you need special push-pull mechanisms, such as a message queue, database triggers, or streams.</a:t>
            </a:r>
            <a:endParaRPr/>
          </a:p>
          <a:p>
            <a:pPr indent="0" lvl="0" marL="0" marR="0" rtl="0" algn="l">
              <a:spcBef>
                <a:spcPts val="0"/>
              </a:spcBef>
              <a:spcAft>
                <a:spcPts val="0"/>
              </a:spcAft>
              <a:buFont typeface="Arial"/>
              <a:buNone/>
            </a:pPr>
            <a:r>
              <a:rPr b="0" i="0" lang="en-US" sz="900" u="none" cap="none" strike="noStrike"/>
              <a:t>The second issue is the performance impact of real-time extracts on the source system. Source systems are mostly transactional and mission critical; extracts clearly should not damage their performance. Finally, as the data is continuously loaded into the RTDW, key user perception issues, including how data is aggregated, must be managed carefully.</a:t>
            </a:r>
            <a:endParaRPr/>
          </a:p>
          <a:p>
            <a:pPr indent="0" lvl="0" marL="0" marR="0" rtl="0" algn="l">
              <a:spcBef>
                <a:spcPts val="0"/>
              </a:spcBef>
              <a:spcAft>
                <a:spcPts val="0"/>
              </a:spcAft>
              <a:buFont typeface="Arial"/>
              <a:buNone/>
            </a:pPr>
            <a:r>
              <a:rPr b="0" i="0" lang="en-US" sz="2000" u="none" cap="none" strike="noStrike"/>
              <a:t>There are two basic techniques for real-time Extraction: simulated real-time feed and trickle feed based on message queues. The choice of technique depends on the architecture, platforms, and performance requirements. </a:t>
            </a:r>
            <a:endParaRPr/>
          </a:p>
          <a:p>
            <a:pPr indent="0" lvl="0" marL="0" marR="0" rtl="0" algn="l">
              <a:spcBef>
                <a:spcPts val="0"/>
              </a:spcBef>
              <a:spcAft>
                <a:spcPts val="0"/>
              </a:spcAft>
              <a:buFont typeface="Arial"/>
              <a:buNone/>
            </a:pPr>
            <a:r>
              <a:rPr b="1" i="0" lang="en-US" sz="1800" u="none" cap="none" strike="noStrike"/>
              <a:t>Simulated real time. </a:t>
            </a:r>
            <a:r>
              <a:rPr b="0" i="0" lang="en-US" sz="1800" u="none" cap="none" strike="noStrike"/>
              <a:t>The ETL objects in a traditional, batch-oriented data warehouse typically run either daily or weekly. To evolve to a RTDW, a simple and cost-effective technique is to increase the frequency of these batch runs to hourly or even more frequently by scheduling the extraction scripts accordingly. This technique is not truly real time, but simulates the effect and may be good enough for cases that don't require up-to-the-minute information. This technique requires minimal changes to existing ETL infrastructure and therefore is easy to implement.</a:t>
            </a:r>
            <a:endParaRPr/>
          </a:p>
          <a:p>
            <a:pPr indent="0" lvl="0" marL="0" marR="0" rtl="0" algn="l">
              <a:spcBef>
                <a:spcPts val="0"/>
              </a:spcBef>
              <a:spcAft>
                <a:spcPts val="0"/>
              </a:spcAft>
              <a:buFont typeface="Arial"/>
              <a:buNone/>
            </a:pPr>
            <a:r>
              <a:rPr b="1" i="0" lang="en-US" sz="1800" u="none" cap="none" strike="noStrike"/>
              <a:t>Trickle feed. </a:t>
            </a:r>
            <a:r>
              <a:rPr b="0" i="0" lang="en-US" sz="1800" u="none" cap="none" strike="noStrike"/>
              <a:t>Trickle-feed techniques allow continuous update of the RTDW as the data in the source system changes. These techniques use a messaging infrastructure setup between the data sources and the real-time warehouse. A data pipe is set up between the source and the target and is perpetually open. This technique is also called "streaming" and is a form of data replication strategy</a:t>
            </a:r>
            <a:r>
              <a:rPr b="1" i="0" lang="en-US" sz="1800" u="none" cap="none" strike="noStrike"/>
              <a:t>.</a:t>
            </a:r>
            <a:r>
              <a:rPr b="0" i="0" lang="en-US" sz="1800" u="none" cap="none" strike="noStrike"/>
              <a:t> </a:t>
            </a:r>
            <a:endParaRPr b="1" i="0" sz="2000" u="none" cap="none" strike="noStrike"/>
          </a:p>
          <a:p>
            <a:pPr indent="0" lvl="0" marL="0" rtl="0" algn="l">
              <a:spcBef>
                <a:spcPts val="0"/>
              </a:spcBef>
              <a:spcAft>
                <a:spcPts val="0"/>
              </a:spcAft>
              <a:buNone/>
            </a:pPr>
            <a:r>
              <a:t/>
            </a:r>
            <a:endParaRPr b="1" i="0" sz="2000" u="none" cap="none" strike="noStrike"/>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0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0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46" name="Google Shape;1246;p10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7" name="Google Shape;1247;p10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600" u="none" cap="none" strike="noStrike"/>
              <a:t>Detail logical data map</a:t>
            </a:r>
            <a:endParaRPr/>
          </a:p>
          <a:p>
            <a:pPr indent="0" lvl="0" marL="0" marR="0" rtl="0" algn="l">
              <a:spcBef>
                <a:spcPts val="0"/>
              </a:spcBef>
              <a:spcAft>
                <a:spcPts val="0"/>
              </a:spcAft>
              <a:buFont typeface="Arial"/>
              <a:buNone/>
            </a:pPr>
            <a:r>
              <a:rPr b="1" i="0" lang="en-US" sz="1600" u="none" cap="none" strike="noStrike"/>
              <a:t>Add spreadsheet to show example</a:t>
            </a:r>
            <a:endParaRPr/>
          </a:p>
          <a:p>
            <a:pPr indent="0" lvl="0" marL="0" marR="0" rtl="0" algn="l">
              <a:spcBef>
                <a:spcPts val="0"/>
              </a:spcBef>
              <a:spcAft>
                <a:spcPts val="0"/>
              </a:spcAft>
              <a:buFont typeface="Arial"/>
              <a:buNone/>
            </a:pPr>
            <a:r>
              <a:rPr b="1" i="0" lang="en-US" sz="1600" u="none" cap="none" strike="noStrike"/>
              <a:t>Data Discovery:</a:t>
            </a:r>
            <a:endParaRPr/>
          </a:p>
          <a:p>
            <a:pPr indent="0" lvl="0" marL="0" marR="0" rtl="0" algn="l">
              <a:spcBef>
                <a:spcPts val="0"/>
              </a:spcBef>
              <a:spcAft>
                <a:spcPts val="0"/>
              </a:spcAft>
              <a:buFont typeface="Arial"/>
              <a:buNone/>
            </a:pPr>
            <a:r>
              <a:rPr b="1" i="0" lang="en-US" sz="1600" u="none" cap="none" strike="noStrike"/>
              <a:t>Source system tracking report</a:t>
            </a:r>
            <a:endParaRPr/>
          </a:p>
          <a:p>
            <a:pPr indent="0" lvl="0" marL="0" marR="0" rtl="0" algn="l">
              <a:spcBef>
                <a:spcPts val="0"/>
              </a:spcBef>
              <a:spcAft>
                <a:spcPts val="0"/>
              </a:spcAft>
              <a:buFont typeface="Arial"/>
              <a:buNone/>
            </a:pPr>
            <a:r>
              <a:rPr b="1" i="0" lang="en-US" sz="1600" u="none" cap="none" strike="noStrike"/>
              <a:t>-serves as outline for future phases of the DW.</a:t>
            </a:r>
            <a:endParaRPr/>
          </a:p>
          <a:p>
            <a:pPr indent="0" lvl="0" marL="0" marR="0" rtl="0" algn="l">
              <a:spcBef>
                <a:spcPts val="0"/>
              </a:spcBef>
              <a:spcAft>
                <a:spcPts val="0"/>
              </a:spcAft>
              <a:buFont typeface="Arial"/>
              <a:buNone/>
            </a:pPr>
            <a:r>
              <a:rPr b="1" i="0" lang="en-US" sz="1600" u="none" cap="none" strike="noStrike"/>
              <a:t>-Determine system of record – the originating source of data. The further downstream you go from the originating data source, the more you increase the risk of extracting corrupt data.</a:t>
            </a:r>
            <a:endParaRPr/>
          </a:p>
          <a:p>
            <a:pPr indent="0" lvl="0" marL="0" marR="0" rtl="0" algn="l">
              <a:spcBef>
                <a:spcPts val="0"/>
              </a:spcBef>
              <a:spcAft>
                <a:spcPts val="0"/>
              </a:spcAft>
              <a:buFont typeface="Arial"/>
              <a:buNone/>
            </a:pPr>
            <a:r>
              <a:rPr b="1" i="0" lang="en-US" sz="1600" u="none" cap="none" strike="noStrike"/>
              <a:t>-dealing with derived data (precalculated data)- can get base elements and calculate but has to match with source system. If source system logic changes ETL has to be modified.</a:t>
            </a:r>
            <a:endParaRPr/>
          </a:p>
          <a:p>
            <a:pPr indent="0" lvl="0" marL="0" marR="0" rtl="0" algn="l">
              <a:spcBef>
                <a:spcPts val="0"/>
              </a:spcBef>
              <a:spcAft>
                <a:spcPts val="0"/>
              </a:spcAft>
              <a:buFont typeface="Arial"/>
              <a:buNone/>
            </a:pPr>
            <a:r>
              <a:rPr b="1" i="0" lang="en-US" sz="1600" u="none" cap="none" strike="noStrike"/>
              <a:t>Analyzing source sytems-data profiling:</a:t>
            </a:r>
            <a:endParaRPr/>
          </a:p>
          <a:p>
            <a:pPr indent="0" lvl="0" marL="0" marR="0" rtl="0" algn="l">
              <a:spcBef>
                <a:spcPts val="0"/>
              </a:spcBef>
              <a:spcAft>
                <a:spcPts val="0"/>
              </a:spcAft>
              <a:buFont typeface="Arial"/>
              <a:buNone/>
            </a:pPr>
            <a:r>
              <a:rPr b="1" i="0" lang="en-US" sz="1600" u="none" cap="none" strike="noStrike"/>
              <a:t>-Identify when tables are related to each other, which columns have dependencies across tables.</a:t>
            </a:r>
            <a:endParaRPr/>
          </a:p>
          <a:p>
            <a:pPr indent="0" lvl="0" marL="0" marR="0" rtl="0" algn="l">
              <a:spcBef>
                <a:spcPts val="0"/>
              </a:spcBef>
              <a:spcAft>
                <a:spcPts val="0"/>
              </a:spcAft>
              <a:buFont typeface="Arial"/>
              <a:buNone/>
            </a:pPr>
            <a:r>
              <a:rPr b="1" i="0" lang="en-US" sz="1600" u="none" cap="none" strike="noStrike"/>
              <a:t>-Ability to navigate an ER diagram is essential to performing data analysis.</a:t>
            </a:r>
            <a:endParaRPr/>
          </a:p>
          <a:p>
            <a:pPr indent="0" lvl="0" marL="0" marR="0" rtl="0" algn="l">
              <a:spcBef>
                <a:spcPts val="0"/>
              </a:spcBef>
              <a:spcAft>
                <a:spcPts val="0"/>
              </a:spcAft>
              <a:buFont typeface="Arial"/>
              <a:buNone/>
            </a:pPr>
            <a:r>
              <a:t/>
            </a:r>
            <a:endParaRPr b="1" i="0" sz="1600" u="none" cap="none" strike="noStrike"/>
          </a:p>
          <a:p>
            <a:pPr indent="0" lvl="0" marL="0" rtl="0" algn="l">
              <a:spcBef>
                <a:spcPts val="0"/>
              </a:spcBef>
              <a:spcAft>
                <a:spcPts val="0"/>
              </a:spcAft>
              <a:buNone/>
            </a:pPr>
            <a:r>
              <a:t/>
            </a:r>
            <a:endParaRPr b="1" i="0" sz="1600" u="none" cap="none" strike="noStrik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1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54" name="Google Shape;1254;p1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5" name="Google Shape;1255;p11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ERP Sources: Data Stage</a:t>
            </a:r>
            <a:endParaRPr/>
          </a:p>
          <a:p>
            <a:pPr indent="0" lvl="0" marL="0" marR="0" rtl="0" algn="l">
              <a:lnSpc>
                <a:spcPct val="80000"/>
              </a:lnSpc>
              <a:spcBef>
                <a:spcPts val="0"/>
              </a:spcBef>
              <a:spcAft>
                <a:spcPts val="0"/>
              </a:spcAft>
              <a:buFont typeface="Arial"/>
              <a:buNone/>
            </a:pPr>
            <a:r>
              <a:rPr b="0" i="0" lang="en-US" sz="900" u="none" cap="none" strike="noStrike"/>
              <a:t>DataStage XE provides full integration with leading enterprise applications including SAP, Siebel, and PeopleSoft. The DataStage Extract PACKs for SAP R/3, Siebel and PeopleSoft, and the DataStage Load PACK for SAP BW enable warehouse developers to integrate this data with the organization's other data sources.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Types of extracts: Informatica</a:t>
            </a:r>
            <a:endParaRPr/>
          </a:p>
          <a:p>
            <a:pPr indent="0" lvl="0" marL="0" marR="0" rtl="0" algn="l">
              <a:lnSpc>
                <a:spcPct val="80000"/>
              </a:lnSpc>
              <a:spcBef>
                <a:spcPts val="0"/>
              </a:spcBef>
              <a:spcAft>
                <a:spcPts val="0"/>
              </a:spcAft>
              <a:buFont typeface="Arial"/>
              <a:buNone/>
            </a:pPr>
            <a:r>
              <a:rPr b="0" i="0" lang="en-US" sz="900" u="none" cap="none" strike="noStrike"/>
              <a:t>Incremental loads are supported using PowerCenter mapping variables and parameters.</a:t>
            </a:r>
            <a:endParaRPr/>
          </a:p>
          <a:p>
            <a:pPr indent="0" lvl="0" marL="0" marR="0" rtl="0" algn="l">
              <a:lnSpc>
                <a:spcPct val="80000"/>
              </a:lnSpc>
              <a:spcBef>
                <a:spcPts val="0"/>
              </a:spcBef>
              <a:spcAft>
                <a:spcPts val="0"/>
              </a:spcAft>
              <a:buFont typeface="Arial"/>
              <a:buNone/>
            </a:pPr>
            <a:r>
              <a:rPr b="0" i="0" lang="en-US" sz="900" u="none" cap="none" strike="noStrike"/>
              <a:t>Event driven loads are also supported within PowerCenter either using mapping variable/parameter files or using the event driven option in the scheduler. Once an event is recognized the during a mapping flow the type of load (new, update or delete) can be determined and then an update strategy transformation object is used to apply this</a:t>
            </a:r>
            <a:endParaRPr/>
          </a:p>
          <a:p>
            <a:pPr indent="0" lvl="0" marL="0" marR="0" rtl="0" algn="l">
              <a:lnSpc>
                <a:spcPct val="80000"/>
              </a:lnSpc>
              <a:spcBef>
                <a:spcPts val="0"/>
              </a:spcBef>
              <a:spcAft>
                <a:spcPts val="0"/>
              </a:spcAft>
              <a:buFont typeface="Arial"/>
              <a:buNone/>
            </a:pPr>
            <a:r>
              <a:rPr b="0" i="0" lang="en-US" sz="900" u="none" cap="none" strike="noStrike"/>
              <a:t>Entire copy of source table (refresh) is supported within PowerCenter </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Code Generation – Ab initio</a:t>
            </a:r>
            <a:endParaRPr/>
          </a:p>
          <a:p>
            <a:pPr indent="0" lvl="0" marL="0" marR="0" rtl="0" algn="l">
              <a:lnSpc>
                <a:spcPct val="80000"/>
              </a:lnSpc>
              <a:spcBef>
                <a:spcPts val="0"/>
              </a:spcBef>
              <a:spcAft>
                <a:spcPts val="0"/>
              </a:spcAft>
              <a:buFont typeface="Arial"/>
              <a:buNone/>
            </a:pPr>
            <a:r>
              <a:rPr b="0" i="0" lang="en-US" sz="900" u="none" cap="none" strike="noStrike"/>
              <a:t>It has GUI interface and also generates code of scripts using mp, which is shell based development environment for implementing applications using Ab initio s/w. This is on Unix Environment. This mp acts as an intermediate language and as the language in which the applns are deployed. We can include user- defined scripts at the beginning and end of Ab initio codes.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Ascential provides a number of ways to capture changed data.  If the source has an effective date in the database tables, then “Net Change” processing can be used.  Save the date and time of the last time the job was run and input it as a parameter for the next run.  Use the parameter to filter the records in a where clause to only get the new or changed records since the last processing date.  This can be set up to automatically run.  Most ERP systems have a change date.  The Ascential Packs for ERP allow a delta file to be created. </a:t>
            </a:r>
            <a:endParaRPr/>
          </a:p>
          <a:p>
            <a:pPr indent="0" lvl="0" marL="0" marR="0" rtl="0" algn="l">
              <a:lnSpc>
                <a:spcPct val="80000"/>
              </a:lnSpc>
              <a:spcBef>
                <a:spcPts val="0"/>
              </a:spcBef>
              <a:spcAft>
                <a:spcPts val="0"/>
              </a:spcAft>
              <a:buFont typeface="Arial"/>
              <a:buNone/>
            </a:pPr>
            <a:r>
              <a:rPr b="0" i="0" lang="en-US" sz="900" u="none" cap="none" strike="noStrike"/>
              <a:t>Ab Initio supports a wide variety of change data capture strategies. They range from using Ab Initio</a:t>
            </a:r>
            <a:endParaRPr/>
          </a:p>
          <a:p>
            <a:pPr indent="0" lvl="0" marL="0" marR="0" rtl="0" algn="l">
              <a:lnSpc>
                <a:spcPct val="80000"/>
              </a:lnSpc>
              <a:spcBef>
                <a:spcPts val="0"/>
              </a:spcBef>
              <a:spcAft>
                <a:spcPts val="0"/>
              </a:spcAft>
              <a:buFont typeface="Arial"/>
              <a:buNone/>
            </a:pPr>
            <a:r>
              <a:rPr b="0" i="0" lang="en-US" sz="900" u="none" cap="none" strike="noStrike"/>
              <a:t>to discover changed data, to integrating third-party products that specialize at this task.  Ab Initio can be easily integrated with third-party log sniffers, such as products from BMC or other vendors of the user’s choice.</a:t>
            </a:r>
            <a:endParaRPr/>
          </a:p>
          <a:p>
            <a:pPr indent="0" lvl="0" marL="0" rtl="0" algn="l">
              <a:spcBef>
                <a:spcPts val="0"/>
              </a:spcBef>
              <a:spcAft>
                <a:spcPts val="0"/>
              </a:spcAft>
              <a:buNone/>
            </a:pPr>
            <a:r>
              <a:t/>
            </a:r>
            <a:endParaRPr b="0" i="0" sz="900" u="none" cap="none" strike="noStrike"/>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1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1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06" name="Google Shape;1306;p1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7" name="Google Shape;1307;p113: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1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15" name="Google Shape;1315;p1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16" name="Google Shape;1316;p11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sng" cap="none" strike="noStrike"/>
              <a:t>Aggregation :</a:t>
            </a:r>
            <a:endParaRPr/>
          </a:p>
          <a:p>
            <a:pPr indent="0" lvl="0" marL="0" marR="0" rtl="0" algn="l">
              <a:spcBef>
                <a:spcPts val="0"/>
              </a:spcBef>
              <a:spcAft>
                <a:spcPts val="0"/>
              </a:spcAft>
              <a:buFont typeface="Arial"/>
              <a:buNone/>
            </a:pPr>
            <a:r>
              <a:rPr b="0" i="0" lang="en-US" sz="1800" u="none" cap="none" strike="noStrike"/>
              <a:t>Aggregation refers to the gathering of information in separate sets from two or more sources. Often, this data is stored in a data warehouse in a summarized form. For example, an organization may wish to summarize the data by various time periods. Aggregates are used for two primary reasons. One is to save storage space; data warehouses can get very large, and the use of aggregates greatly reduces the</a:t>
            </a:r>
            <a:endParaRPr/>
          </a:p>
          <a:p>
            <a:pPr indent="0" lvl="0" marL="0" marR="0" rtl="0" algn="l">
              <a:spcBef>
                <a:spcPts val="0"/>
              </a:spcBef>
              <a:spcAft>
                <a:spcPts val="0"/>
              </a:spcAft>
              <a:buFont typeface="Arial"/>
              <a:buNone/>
            </a:pPr>
            <a:r>
              <a:rPr b="0" i="0" lang="en-US" sz="1800" u="none" cap="none" strike="noStrike"/>
              <a:t>space needed to store data. The second reason is to improve the performance of business intelligence tools. When queries run faster, they take up less processing time and the users get their information back much more quickly.</a:t>
            </a:r>
            <a:endParaRPr/>
          </a:p>
          <a:p>
            <a:pPr indent="0" lvl="0" marL="0" marR="0" rtl="0" algn="l">
              <a:spcBef>
                <a:spcPts val="0"/>
              </a:spcBef>
              <a:spcAft>
                <a:spcPts val="0"/>
              </a:spcAft>
              <a:buFont typeface="Arial"/>
              <a:buNone/>
            </a:pPr>
            <a:r>
              <a:rPr b="0" i="0" lang="en-US" sz="1800" u="none" cap="none" strike="noStrike"/>
              <a:t>However, there is also a negative side to data aggregation. The process can result in the loss of time sensitive linear data. If a business is trying to compile a complete customer profile in order to understand its customers, aggregation is not beneficial.</a:t>
            </a:r>
            <a:endParaRPr/>
          </a:p>
          <a:p>
            <a:pPr indent="0" lvl="0" marL="0" marR="0" rtl="0" algn="l">
              <a:spcBef>
                <a:spcPts val="0"/>
              </a:spcBef>
              <a:spcAft>
                <a:spcPts val="0"/>
              </a:spcAft>
              <a:buFont typeface="Arial"/>
              <a:buNone/>
            </a:pPr>
            <a:r>
              <a:rPr b="0" i="0" lang="en-US" sz="1800" u="none" cap="none" strike="noStrike"/>
              <a:t>Some data warehouses store both detailed information and aggregated information. This approach may take up even more space, but gives users the possibility of looking at all details while still having good query performance when looking at summaries. As well, user exit support exists today in some software that facilitates aggregation while also providing the ability to create a complete customer profile.</a:t>
            </a:r>
            <a:endParaRPr/>
          </a:p>
          <a:p>
            <a:pPr indent="0" lvl="0" marL="0" marR="0" rtl="0" algn="l">
              <a:spcBef>
                <a:spcPts val="0"/>
              </a:spcBef>
              <a:spcAft>
                <a:spcPts val="0"/>
              </a:spcAft>
              <a:buFont typeface="Arial"/>
              <a:buNone/>
            </a:pPr>
            <a:r>
              <a:rPr b="0" i="0" lang="en-US" sz="1800" u="none" cap="none" strike="noStrike"/>
              <a:t>Data aggregation is any process in which information is gathered and expressed in a summary form, for purposes such as statistical analysis. A common aggregation purpose is to get more information about particular groups based on specific variables such as age, profession, or income. The information about such groups can then be used for Web site personalization to choose content and advertising likely to appeal to an individual belonging to one or more groups for which data has been collected. For example, a site that sells music CDs might advertise certain CDs based on the age of the user and the data aggregate for their age group. Online analytic processing (OLAP) is a simple type of data aggregation in which the marketer uses an online reporting mechanism to process the information. </a:t>
            </a:r>
            <a:endParaRPr/>
          </a:p>
          <a:p>
            <a:pPr indent="0" lvl="0" marL="0" marR="0" rtl="0" algn="l">
              <a:spcBef>
                <a:spcPts val="0"/>
              </a:spcBef>
              <a:spcAft>
                <a:spcPts val="0"/>
              </a:spcAft>
              <a:buFont typeface="Arial"/>
              <a:buNone/>
            </a:pPr>
            <a:r>
              <a:rPr b="0" i="0" lang="en-US" sz="1800" u="none" cap="none" strike="noStrike"/>
              <a:t>Data aggregation can be user-based: personal data aggregation services offer the user a single point for collection of their personal information from other Web sites. The customer uses a single master personal identification number (PIN) to give them access to their various accounts (such as those for financial institutions, airlines, book and music clubs, and so on). Performing this type of data aggregation is sometimes referred to as "screen scraping."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1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23" name="Google Shape;1323;p1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24" name="Google Shape;1324;p11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ERP Sources: Data Stage</a:t>
            </a:r>
            <a:endParaRPr/>
          </a:p>
          <a:p>
            <a:pPr indent="0" lvl="0" marL="0" marR="0" rtl="0" algn="l">
              <a:lnSpc>
                <a:spcPct val="80000"/>
              </a:lnSpc>
              <a:spcBef>
                <a:spcPts val="0"/>
              </a:spcBef>
              <a:spcAft>
                <a:spcPts val="0"/>
              </a:spcAft>
              <a:buFont typeface="Arial"/>
              <a:buNone/>
            </a:pPr>
            <a:r>
              <a:rPr b="0" i="0" lang="en-US" sz="900" u="none" cap="none" strike="noStrike"/>
              <a:t>DataStage XE provides full integration with leading enterprise applications including SAP, Siebel, and PeopleSoft. The DataStage Extract PACKs for SAP R/3, Siebel and PeopleSoft, and the DataStage Load PACK for SAP BW enable warehouse developers to integrate this data with the organization's other data sources.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Types of extracts: Informatica</a:t>
            </a:r>
            <a:endParaRPr/>
          </a:p>
          <a:p>
            <a:pPr indent="0" lvl="0" marL="0" marR="0" rtl="0" algn="l">
              <a:lnSpc>
                <a:spcPct val="80000"/>
              </a:lnSpc>
              <a:spcBef>
                <a:spcPts val="0"/>
              </a:spcBef>
              <a:spcAft>
                <a:spcPts val="0"/>
              </a:spcAft>
              <a:buFont typeface="Arial"/>
              <a:buNone/>
            </a:pPr>
            <a:r>
              <a:rPr b="0" i="0" lang="en-US" sz="900" u="none" cap="none" strike="noStrike"/>
              <a:t>Incremental loads are supported using PowerCenter mapping variables and parameters.</a:t>
            </a:r>
            <a:endParaRPr/>
          </a:p>
          <a:p>
            <a:pPr indent="0" lvl="0" marL="0" marR="0" rtl="0" algn="l">
              <a:lnSpc>
                <a:spcPct val="80000"/>
              </a:lnSpc>
              <a:spcBef>
                <a:spcPts val="0"/>
              </a:spcBef>
              <a:spcAft>
                <a:spcPts val="0"/>
              </a:spcAft>
              <a:buFont typeface="Arial"/>
              <a:buNone/>
            </a:pPr>
            <a:r>
              <a:rPr b="0" i="0" lang="en-US" sz="900" u="none" cap="none" strike="noStrike"/>
              <a:t>Event driven loads are also supported within PowerCenter either using mapping variable/parameter files or using the event driven option in the scheduler. Once an event is recognized the during a mapping flow the type of load (new, update or delete) can be determined and then an update strategy transformation object is used to apply this</a:t>
            </a:r>
            <a:endParaRPr/>
          </a:p>
          <a:p>
            <a:pPr indent="0" lvl="0" marL="0" marR="0" rtl="0" algn="l">
              <a:lnSpc>
                <a:spcPct val="80000"/>
              </a:lnSpc>
              <a:spcBef>
                <a:spcPts val="0"/>
              </a:spcBef>
              <a:spcAft>
                <a:spcPts val="0"/>
              </a:spcAft>
              <a:buFont typeface="Arial"/>
              <a:buNone/>
            </a:pPr>
            <a:r>
              <a:rPr b="0" i="0" lang="en-US" sz="900" u="none" cap="none" strike="noStrike"/>
              <a:t>Entire copy of source table (refresh) is supported within PowerCenter </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Code Generation – Ab initio</a:t>
            </a:r>
            <a:endParaRPr/>
          </a:p>
          <a:p>
            <a:pPr indent="0" lvl="0" marL="0" marR="0" rtl="0" algn="l">
              <a:lnSpc>
                <a:spcPct val="80000"/>
              </a:lnSpc>
              <a:spcBef>
                <a:spcPts val="0"/>
              </a:spcBef>
              <a:spcAft>
                <a:spcPts val="0"/>
              </a:spcAft>
              <a:buFont typeface="Arial"/>
              <a:buNone/>
            </a:pPr>
            <a:r>
              <a:rPr b="0" i="0" lang="en-US" sz="900" u="none" cap="none" strike="noStrike"/>
              <a:t>It has GUI interface and also generates code of scripts using mp, which is shell based development environment for implementing applications using Ab initio s/w. This is on Unix Environment. This mp acts as an intermediate language and as the language in which the applns are deployed. We can include user- defined scripts at the beginning and end of Ab initio codes.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Ascential provides a number of ways to capture changed data.  If the source has an effective date in the database tables, then “Net Change” processing can be used.  Save the date and time of the last time the job was run and input it as a parameter for the next run.  Use the parameter to filter the records in a where clause to only get the new or changed records since the last processing date.  This can be set up to automatically run.  Most ERP systems have a change date.  The Ascential Packs for ERP allow a delta file to be created. </a:t>
            </a:r>
            <a:endParaRPr/>
          </a:p>
          <a:p>
            <a:pPr indent="0" lvl="0" marL="0" marR="0" rtl="0" algn="l">
              <a:lnSpc>
                <a:spcPct val="80000"/>
              </a:lnSpc>
              <a:spcBef>
                <a:spcPts val="0"/>
              </a:spcBef>
              <a:spcAft>
                <a:spcPts val="0"/>
              </a:spcAft>
              <a:buFont typeface="Arial"/>
              <a:buNone/>
            </a:pPr>
            <a:r>
              <a:rPr b="0" i="0" lang="en-US" sz="900" u="none" cap="none" strike="noStrike"/>
              <a:t>Ab Initio supports a wide variety of change data capture strategies. They range from using Ab Initio</a:t>
            </a:r>
            <a:endParaRPr/>
          </a:p>
          <a:p>
            <a:pPr indent="0" lvl="0" marL="0" marR="0" rtl="0" algn="l">
              <a:lnSpc>
                <a:spcPct val="80000"/>
              </a:lnSpc>
              <a:spcBef>
                <a:spcPts val="0"/>
              </a:spcBef>
              <a:spcAft>
                <a:spcPts val="0"/>
              </a:spcAft>
              <a:buFont typeface="Arial"/>
              <a:buNone/>
            </a:pPr>
            <a:r>
              <a:rPr b="0" i="0" lang="en-US" sz="900" u="none" cap="none" strike="noStrike"/>
              <a:t>to discover changed data, to integrating third-party products that specialize at this task.  Ab Initio can be easily integrated with third-party log sniffers, such as products from BMC or other vendors of the user’s choice.</a:t>
            </a:r>
            <a:endParaRPr/>
          </a:p>
          <a:p>
            <a:pPr indent="0" lvl="0" marL="0" rtl="0" algn="l">
              <a:spcBef>
                <a:spcPts val="0"/>
              </a:spcBef>
              <a:spcAft>
                <a:spcPts val="0"/>
              </a:spcAft>
              <a:buNone/>
            </a:pPr>
            <a:r>
              <a:t/>
            </a:r>
            <a:endParaRPr b="0" i="0" sz="900" u="none" cap="none" strike="noStrike"/>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1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2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65" name="Google Shape;1365;p1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66" name="Google Shape;1366;p12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The Initial Load</a:t>
            </a:r>
            <a:endParaRPr/>
          </a:p>
          <a:p>
            <a:pPr indent="0" lvl="0" marL="0" marR="0" rtl="0" algn="l">
              <a:spcBef>
                <a:spcPts val="0"/>
              </a:spcBef>
              <a:spcAft>
                <a:spcPts val="0"/>
              </a:spcAft>
              <a:buFont typeface="Arial"/>
              <a:buNone/>
            </a:pPr>
            <a:r>
              <a:rPr b="0" i="0" lang="en-US" sz="1800" u="none" cap="none" strike="noStrike"/>
              <a:t>The process of preparing the initial load programs is very similar to a system conversion process, such as the one many organizations performed when they moved their old operational systems to an enterprise resource planning (ERP) product. In general, the first task of a system conversion process is to map selected data elements from the source files or source databases to the most appropriate data elements in the target files or target databases. The second task of a system conversion process is to write the conversion (transformation) programs to transform the source data. These conversion programs must also resolve duplicate records, match the primary keys, and truncate or enlarge the size of the data elements. </a:t>
            </a:r>
            <a:endParaRPr/>
          </a:p>
          <a:p>
            <a:pPr indent="0" lvl="0" marL="0" marR="0" rtl="0" algn="l">
              <a:spcBef>
                <a:spcPts val="0"/>
              </a:spcBef>
              <a:spcAft>
                <a:spcPts val="0"/>
              </a:spcAft>
              <a:buFont typeface="Arial"/>
              <a:buNone/>
            </a:pPr>
            <a:r>
              <a:rPr b="0" i="0" lang="en-US" sz="1800" u="none" cap="none" strike="noStrike"/>
              <a:t>Typically missing from traditional conversion programs, and unfortunately, also missing from many ETL processes for BI applications, are data cleansing and reconciliation logic. Organizations repeatedly miss prime opportunities to bring order to their data chaos when they continue to “suck and plunk” the data from source to target as-is. Their only concern is that the receiving database structure does not reject the source data for </a:t>
            </a:r>
            <a:r>
              <a:rPr b="0" i="1" lang="en-US" sz="1800" u="none" cap="none" strike="noStrike"/>
              <a:t>technical</a:t>
            </a:r>
            <a:r>
              <a:rPr b="0" i="0" lang="en-US" sz="1800" u="none" cap="none" strike="noStrike"/>
              <a:t> reasons, such as duplicate keys, or data type and length violations. That is not good enough for BI applications because business people expect data quality and data consistency, which means that data must also be transformed for </a:t>
            </a:r>
            <a:r>
              <a:rPr b="0" i="1" lang="en-US" sz="1800" u="none" cap="none" strike="noStrike"/>
              <a:t>business</a:t>
            </a:r>
            <a:r>
              <a:rPr b="0" i="0" lang="en-US" sz="1800" u="none" cap="none" strike="noStrike"/>
              <a:t> reasons. We will come back to this topic in the next two issues when we discuss the design considerations for the ETL programs and the ETL process 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19" name="Google Shape;19;p2"/>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0" name="Google Shape;20;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1" name="Shape 21"/>
        <p:cNvGrpSpPr/>
        <p:nvPr/>
      </p:nvGrpSpPr>
      <p:grpSpPr>
        <a:xfrm>
          <a:off x="0" y="0"/>
          <a:ext cx="0" cy="0"/>
          <a:chOff x="0" y="0"/>
          <a:chExt cx="0" cy="0"/>
        </a:xfrm>
      </p:grpSpPr>
      <p:sp>
        <p:nvSpPr>
          <p:cNvPr id="22" name="Google Shape;22;p3"/>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23" name="Google Shape;23;p3"/>
          <p:cNvSpPr txBox="1"/>
          <p:nvPr>
            <p:ph idx="1" type="body"/>
          </p:nvPr>
        </p:nvSpPr>
        <p:spPr>
          <a:xfrm>
            <a:off x="304800" y="1295400"/>
            <a:ext cx="8534400" cy="4343400"/>
          </a:xfrm>
          <a:prstGeom prst="rect">
            <a:avLst/>
          </a:prstGeom>
          <a:noFill/>
          <a:ln>
            <a:noFill/>
          </a:ln>
        </p:spPr>
        <p:txBody>
          <a:bodyPr anchorCtr="0" anchor="t" bIns="91425" lIns="91425" spcFirstLastPara="1" rIns="91425" wrap="square" tIns="91425">
            <a:noAutofit/>
          </a:bodyPr>
          <a:lstStyle>
            <a:lvl1pPr indent="-317500" lvl="0" marL="457200" rtl="0" algn="l">
              <a:lnSpc>
                <a:spcPct val="120000"/>
              </a:lnSpc>
              <a:spcBef>
                <a:spcPts val="400"/>
              </a:spcBef>
              <a:spcAft>
                <a:spcPts val="0"/>
              </a:spcAft>
              <a:buClr>
                <a:srgbClr val="006887"/>
              </a:buClr>
              <a:buSzPts val="1400"/>
              <a:buFont typeface="Noto Symbol"/>
              <a:buChar char="▪"/>
              <a:defRPr/>
            </a:lvl1pPr>
            <a:lvl2pPr indent="-317500" lvl="1" marL="914400" rtl="0" algn="l">
              <a:lnSpc>
                <a:spcPct val="120000"/>
              </a:lnSpc>
              <a:spcBef>
                <a:spcPts val="360"/>
              </a:spcBef>
              <a:spcAft>
                <a:spcPts val="0"/>
              </a:spcAft>
              <a:buClr>
                <a:srgbClr val="003366"/>
              </a:buClr>
              <a:buSzPts val="1400"/>
              <a:buFont typeface="Noto Symbol"/>
              <a:buChar char="•"/>
              <a:defRPr/>
            </a:lvl2pPr>
            <a:lvl3pPr indent="-317500" lvl="2" marL="1371600" rtl="0" algn="l">
              <a:lnSpc>
                <a:spcPct val="120000"/>
              </a:lnSpc>
              <a:spcBef>
                <a:spcPts val="320"/>
              </a:spcBef>
              <a:spcAft>
                <a:spcPts val="0"/>
              </a:spcAft>
              <a:buClr>
                <a:srgbClr val="3C5658"/>
              </a:buClr>
              <a:buSzPts val="1400"/>
              <a:buFont typeface="Noto Symbol"/>
              <a:buChar char="•"/>
              <a:defRPr/>
            </a:lvl3pPr>
            <a:lvl4pPr indent="-317500" lvl="3" marL="1828800" rtl="0" algn="l">
              <a:lnSpc>
                <a:spcPct val="120000"/>
              </a:lnSpc>
              <a:spcBef>
                <a:spcPts val="280"/>
              </a:spcBef>
              <a:spcAft>
                <a:spcPts val="0"/>
              </a:spcAft>
              <a:buClr>
                <a:srgbClr val="3C5658"/>
              </a:buClr>
              <a:buSzPts val="1400"/>
              <a:buFont typeface="Noto Symbol"/>
              <a:buChar char="▫"/>
              <a:defRPr/>
            </a:lvl4pPr>
            <a:lvl5pPr indent="-317500" lvl="4" marL="2286000" rtl="0" algn="l">
              <a:lnSpc>
                <a:spcPct val="120000"/>
              </a:lnSpc>
              <a:spcBef>
                <a:spcPts val="280"/>
              </a:spcBef>
              <a:spcAft>
                <a:spcPts val="0"/>
              </a:spcAft>
              <a:buClr>
                <a:srgbClr val="3C5658"/>
              </a:buClr>
              <a:buSzPts val="1400"/>
              <a:buFont typeface="Noto Symbol"/>
              <a:buChar char="○"/>
              <a:defRPr/>
            </a:lvl5pPr>
            <a:lvl6pPr indent="-317500" lvl="5" marL="2743200" rtl="0" algn="l">
              <a:lnSpc>
                <a:spcPct val="120000"/>
              </a:lnSpc>
              <a:spcBef>
                <a:spcPts val="280"/>
              </a:spcBef>
              <a:spcAft>
                <a:spcPts val="0"/>
              </a:spcAft>
              <a:buClr>
                <a:srgbClr val="3C5658"/>
              </a:buClr>
              <a:buSzPts val="1400"/>
              <a:buFont typeface="Noto Symbol"/>
              <a:buChar char="○"/>
              <a:defRPr/>
            </a:lvl6pPr>
            <a:lvl7pPr indent="-317500" lvl="6" marL="3200400" rtl="0" algn="l">
              <a:lnSpc>
                <a:spcPct val="120000"/>
              </a:lnSpc>
              <a:spcBef>
                <a:spcPts val="280"/>
              </a:spcBef>
              <a:spcAft>
                <a:spcPts val="0"/>
              </a:spcAft>
              <a:buClr>
                <a:srgbClr val="3C5658"/>
              </a:buClr>
              <a:buSzPts val="1400"/>
              <a:buFont typeface="Noto Symbol"/>
              <a:buChar char="○"/>
              <a:defRPr/>
            </a:lvl7pPr>
            <a:lvl8pPr indent="-317500" lvl="7" marL="3657600" rtl="0" algn="l">
              <a:lnSpc>
                <a:spcPct val="120000"/>
              </a:lnSpc>
              <a:spcBef>
                <a:spcPts val="280"/>
              </a:spcBef>
              <a:spcAft>
                <a:spcPts val="0"/>
              </a:spcAft>
              <a:buClr>
                <a:srgbClr val="3C5658"/>
              </a:buClr>
              <a:buSzPts val="1400"/>
              <a:buFont typeface="Noto Symbol"/>
              <a:buChar char="○"/>
              <a:defRPr/>
            </a:lvl8pPr>
            <a:lvl9pPr indent="-317500" lvl="8" marL="4114800" rtl="0" algn="l">
              <a:lnSpc>
                <a:spcPct val="120000"/>
              </a:lnSpc>
              <a:spcBef>
                <a:spcPts val="280"/>
              </a:spcBef>
              <a:spcAft>
                <a:spcPts val="0"/>
              </a:spcAft>
              <a:buClr>
                <a:srgbClr val="3C5658"/>
              </a:buClr>
              <a:buSzPts val="1400"/>
              <a:buFont typeface="Noto Symbol"/>
              <a:buChar char="○"/>
              <a:defRPr/>
            </a:lvl9pPr>
          </a:lstStyle>
          <a:p/>
        </p:txBody>
      </p:sp>
      <p:sp>
        <p:nvSpPr>
          <p:cNvPr id="24" name="Google Shape;24;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5" name="Google Shape;25;p3"/>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26" name="Google Shape;26;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88900" lvl="0" marL="0" rtl="0" algn="l">
              <a:lnSpc>
                <a:spcPct val="100000"/>
              </a:lnSpc>
              <a:spcBef>
                <a:spcPts val="0"/>
              </a:spcBef>
              <a:spcAft>
                <a:spcPts val="0"/>
              </a:spcAft>
              <a:buSzPts val="1400"/>
              <a:buChar char="●"/>
              <a:defRPr/>
            </a:lvl1pPr>
            <a:lvl2pPr indent="-88900" lvl="1" marL="0" rtl="0" algn="l">
              <a:lnSpc>
                <a:spcPct val="100000"/>
              </a:lnSpc>
              <a:spcBef>
                <a:spcPts val="0"/>
              </a:spcBef>
              <a:spcAft>
                <a:spcPts val="0"/>
              </a:spcAft>
              <a:buSzPts val="1400"/>
              <a:buChar char="○"/>
              <a:defRPr/>
            </a:lvl2pPr>
            <a:lvl3pPr indent="-88900" lvl="2" marL="0" rtl="0" algn="l">
              <a:lnSpc>
                <a:spcPct val="100000"/>
              </a:lnSpc>
              <a:spcBef>
                <a:spcPts val="0"/>
              </a:spcBef>
              <a:spcAft>
                <a:spcPts val="0"/>
              </a:spcAft>
              <a:buSzPts val="1400"/>
              <a:buChar char="■"/>
              <a:defRPr/>
            </a:lvl3pPr>
            <a:lvl4pPr indent="-88900" lvl="3" marL="0" rtl="0" algn="l">
              <a:lnSpc>
                <a:spcPct val="100000"/>
              </a:lnSpc>
              <a:spcBef>
                <a:spcPts val="0"/>
              </a:spcBef>
              <a:spcAft>
                <a:spcPts val="0"/>
              </a:spcAft>
              <a:buSzPts val="1400"/>
              <a:buChar char="●"/>
              <a:defRPr/>
            </a:lvl4pPr>
            <a:lvl5pPr indent="-88900" lvl="4" marL="0" rtl="0" algn="l">
              <a:lnSpc>
                <a:spcPct val="100000"/>
              </a:lnSpc>
              <a:spcBef>
                <a:spcPts val="0"/>
              </a:spcBef>
              <a:spcAft>
                <a:spcPts val="0"/>
              </a:spcAft>
              <a:buSzPts val="1400"/>
              <a:buChar char="○"/>
              <a:defRPr/>
            </a:lvl5pPr>
            <a:lvl6pPr indent="-88900" lvl="5" marL="0" rtl="0" algn="l">
              <a:lnSpc>
                <a:spcPct val="100000"/>
              </a:lnSpc>
              <a:spcBef>
                <a:spcPts val="0"/>
              </a:spcBef>
              <a:spcAft>
                <a:spcPts val="0"/>
              </a:spcAft>
              <a:buSzPts val="1400"/>
              <a:buChar char="■"/>
              <a:defRPr/>
            </a:lvl6pPr>
            <a:lvl7pPr indent="-88900" lvl="6" marL="0" rtl="0" algn="l">
              <a:lnSpc>
                <a:spcPct val="100000"/>
              </a:lnSpc>
              <a:spcBef>
                <a:spcPts val="0"/>
              </a:spcBef>
              <a:spcAft>
                <a:spcPts val="0"/>
              </a:spcAft>
              <a:buSzPts val="1400"/>
              <a:buChar char="●"/>
              <a:defRPr/>
            </a:lvl7pPr>
            <a:lvl8pPr indent="-88900" lvl="7" marL="0" rtl="0" algn="l">
              <a:lnSpc>
                <a:spcPct val="100000"/>
              </a:lnSpc>
              <a:spcBef>
                <a:spcPts val="0"/>
              </a:spcBef>
              <a:spcAft>
                <a:spcPts val="0"/>
              </a:spcAft>
              <a:buSzPts val="1400"/>
              <a:buChar char="○"/>
              <a:defRPr/>
            </a:lvl8pPr>
            <a:lvl9pPr indent="-88900" lvl="8" marL="0" rtl="0" algn="l">
              <a:lnSpc>
                <a:spcPct val="100000"/>
              </a:lnSpc>
              <a:spcBef>
                <a:spcPts val="0"/>
              </a:spcBef>
              <a:spcAft>
                <a:spcPts val="0"/>
              </a:spcAft>
              <a:buSzPts val="1400"/>
              <a:buChar char="■"/>
              <a:defRPr/>
            </a:lvl9pPr>
          </a:lstStyle>
          <a:p/>
        </p:txBody>
      </p:sp>
      <p:sp>
        <p:nvSpPr>
          <p:cNvPr id="29" name="Google Shape;29;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0" name="Google Shape;30;p4"/>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31" name="Google Shape;31;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34" name="Google Shape;34;p5"/>
          <p:cNvPicPr preferRelativeResize="0"/>
          <p:nvPr/>
        </p:nvPicPr>
        <p:blipFill rotWithShape="1">
          <a:blip r:embed="rId3">
            <a:alphaModFix/>
          </a:blip>
          <a:srcRect b="0" l="0" r="0" t="0"/>
          <a:stretch/>
        </p:blipFill>
        <p:spPr>
          <a:xfrm>
            <a:off x="304800" y="609600"/>
            <a:ext cx="8534400" cy="4003675"/>
          </a:xfrm>
          <a:prstGeom prst="rect">
            <a:avLst/>
          </a:prstGeom>
          <a:noFill/>
          <a:ln>
            <a:noFill/>
          </a:ln>
        </p:spPr>
      </p:pic>
      <p:sp>
        <p:nvSpPr>
          <p:cNvPr id="35" name="Google Shape;35;p5"/>
          <p:cNvSpPr/>
          <p:nvPr/>
        </p:nvSpPr>
        <p:spPr>
          <a:xfrm>
            <a:off x="0" y="6629400"/>
            <a:ext cx="9144000" cy="228600"/>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6" name="Google Shape;36;p5"/>
          <p:cNvPicPr preferRelativeResize="0"/>
          <p:nvPr/>
        </p:nvPicPr>
        <p:blipFill rotWithShape="1">
          <a:blip r:embed="rId4">
            <a:alphaModFix/>
          </a:blip>
          <a:srcRect b="0" l="0" r="0" t="0"/>
          <a:stretch/>
        </p:blipFill>
        <p:spPr>
          <a:xfrm>
            <a:off x="5105400" y="4819650"/>
            <a:ext cx="3514725" cy="361950"/>
          </a:xfrm>
          <a:prstGeom prst="rect">
            <a:avLst/>
          </a:prstGeom>
          <a:noFill/>
          <a:ln>
            <a:noFill/>
          </a:ln>
        </p:spPr>
      </p:pic>
      <p:pic>
        <p:nvPicPr>
          <p:cNvPr id="37" name="Google Shape;37;p5"/>
          <p:cNvPicPr preferRelativeResize="0"/>
          <p:nvPr/>
        </p:nvPicPr>
        <p:blipFill rotWithShape="1">
          <a:blip r:embed="rId5">
            <a:alphaModFix/>
          </a:blip>
          <a:srcRect b="0" l="0" r="0" t="0"/>
          <a:stretch/>
        </p:blipFill>
        <p:spPr>
          <a:xfrm>
            <a:off x="304800" y="1139825"/>
            <a:ext cx="3152775" cy="3476625"/>
          </a:xfrm>
          <a:prstGeom prst="rect">
            <a:avLst/>
          </a:prstGeom>
          <a:noFill/>
          <a:ln>
            <a:noFill/>
          </a:ln>
        </p:spPr>
      </p:pic>
      <p:pic>
        <p:nvPicPr>
          <p:cNvPr id="38" name="Google Shape;38;p5"/>
          <p:cNvPicPr preferRelativeResize="0"/>
          <p:nvPr/>
        </p:nvPicPr>
        <p:blipFill rotWithShape="1">
          <a:blip r:embed="rId6">
            <a:alphaModFix/>
          </a:blip>
          <a:srcRect b="0" l="0" r="0" t="0"/>
          <a:stretch/>
        </p:blipFill>
        <p:spPr>
          <a:xfrm>
            <a:off x="7600950" y="838200"/>
            <a:ext cx="1009650" cy="1038225"/>
          </a:xfrm>
          <a:prstGeom prst="rect">
            <a:avLst/>
          </a:prstGeom>
          <a:noFill/>
          <a:ln>
            <a:noFill/>
          </a:ln>
        </p:spPr>
      </p:pic>
      <p:sp>
        <p:nvSpPr>
          <p:cNvPr id="39" name="Google Shape;39;p5"/>
          <p:cNvSpPr txBox="1"/>
          <p:nvPr/>
        </p:nvSpPr>
        <p:spPr>
          <a:xfrm>
            <a:off x="76200" y="6629400"/>
            <a:ext cx="8991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720"/>
              </a:spcAft>
              <a:buClr>
                <a:schemeClr val="lt1"/>
              </a:buClr>
              <a:buFont typeface="Rambla"/>
              <a:buNone/>
            </a:pPr>
            <a:r>
              <a:rPr b="0" i="0" lang="en-US" sz="1000" u="none" cap="none" strike="noStrike">
                <a:solidFill>
                  <a:schemeClr val="lt1"/>
                </a:solidFill>
                <a:latin typeface="Rambla"/>
                <a:ea typeface="Rambla"/>
                <a:cs typeface="Rambla"/>
                <a:sym typeface="Rambla"/>
              </a:rPr>
              <a:t> Wipro Confidential</a:t>
            </a:r>
            <a:r>
              <a:rPr b="0" i="0" lang="en-US" sz="1800" u="none" cap="none" strike="noStrike">
                <a:solidFill>
                  <a:schemeClr val="dk1"/>
                </a:solidFill>
                <a:latin typeface="Rambla"/>
                <a:ea typeface="Rambla"/>
                <a:cs typeface="Rambla"/>
                <a:sym typeface="Rambla"/>
              </a:rPr>
              <a:t> </a:t>
            </a:r>
            <a:r>
              <a:rPr b="0" i="0" lang="en-US" sz="1000" u="none" cap="none" strike="noStrike">
                <a:solidFill>
                  <a:schemeClr val="lt1"/>
                </a:solidFill>
                <a:latin typeface="Rambla"/>
                <a:ea typeface="Rambla"/>
                <a:cs typeface="Rambla"/>
                <a:sym typeface="Rambla"/>
              </a:rPr>
              <a:t>© Copyright 2008 Wipro Ltd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0" name="Shape 40"/>
        <p:cNvGrpSpPr/>
        <p:nvPr/>
      </p:nvGrpSpPr>
      <p:grpSpPr>
        <a:xfrm>
          <a:off x="0" y="0"/>
          <a:ext cx="0" cy="0"/>
          <a:chOff x="0" y="0"/>
          <a:chExt cx="0" cy="0"/>
        </a:xfrm>
      </p:grpSpPr>
      <p:sp>
        <p:nvSpPr>
          <p:cNvPr id="41" name="Google Shape;41;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2" name="Google Shape;42;p6"/>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3" name="Google Shape;43;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4" name="Shape 44"/>
        <p:cNvGrpSpPr/>
        <p:nvPr/>
      </p:nvGrpSpPr>
      <p:grpSpPr>
        <a:xfrm>
          <a:off x="0" y="0"/>
          <a:ext cx="0" cy="0"/>
          <a:chOff x="0" y="0"/>
          <a:chExt cx="0" cy="0"/>
        </a:xfrm>
      </p:grpSpPr>
      <p:sp>
        <p:nvSpPr>
          <p:cNvPr id="45" name="Google Shape;45;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6" name="Google Shape;46;p7"/>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7" name="Google Shape;47;p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5.jp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11" name="Google Shape;11;p1"/>
          <p:cNvSpPr txBox="1"/>
          <p:nvPr>
            <p:ph idx="1" type="body"/>
          </p:nvPr>
        </p:nvSpPr>
        <p:spPr>
          <a:xfrm>
            <a:off x="304800" y="1295400"/>
            <a:ext cx="8534400" cy="4343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0000"/>
              </a:lnSpc>
              <a:spcBef>
                <a:spcPts val="400"/>
              </a:spcBef>
              <a:spcAft>
                <a:spcPts val="0"/>
              </a:spcAft>
              <a:buClr>
                <a:srgbClr val="006887"/>
              </a:buClr>
              <a:buSzPts val="1400"/>
              <a:buFont typeface="Noto Symbol"/>
              <a:buChar char="▪"/>
              <a:defRPr/>
            </a:lvl1pPr>
            <a:lvl2pPr indent="-317500" lvl="1" marL="914400" marR="0" rtl="0" algn="l">
              <a:lnSpc>
                <a:spcPct val="120000"/>
              </a:lnSpc>
              <a:spcBef>
                <a:spcPts val="360"/>
              </a:spcBef>
              <a:spcAft>
                <a:spcPts val="0"/>
              </a:spcAft>
              <a:buClr>
                <a:srgbClr val="003366"/>
              </a:buClr>
              <a:buSzPts val="1400"/>
              <a:buFont typeface="Noto Symbol"/>
              <a:buChar char="•"/>
              <a:defRPr/>
            </a:lvl2pPr>
            <a:lvl3pPr indent="-317500" lvl="2" marL="1371600" marR="0" rtl="0" algn="l">
              <a:lnSpc>
                <a:spcPct val="120000"/>
              </a:lnSpc>
              <a:spcBef>
                <a:spcPts val="320"/>
              </a:spcBef>
              <a:spcAft>
                <a:spcPts val="0"/>
              </a:spcAft>
              <a:buClr>
                <a:srgbClr val="3C5658"/>
              </a:buClr>
              <a:buSzPts val="1400"/>
              <a:buFont typeface="Noto Symbol"/>
              <a:buChar char="•"/>
              <a:defRPr/>
            </a:lvl3pPr>
            <a:lvl4pPr indent="-317500" lvl="3" marL="1828800" marR="0" rtl="0" algn="l">
              <a:lnSpc>
                <a:spcPct val="120000"/>
              </a:lnSpc>
              <a:spcBef>
                <a:spcPts val="280"/>
              </a:spcBef>
              <a:spcAft>
                <a:spcPts val="0"/>
              </a:spcAft>
              <a:buClr>
                <a:srgbClr val="3C5658"/>
              </a:buClr>
              <a:buSzPts val="1400"/>
              <a:buFont typeface="Noto Symbol"/>
              <a:buChar char="▫"/>
              <a:defRPr/>
            </a:lvl4pPr>
            <a:lvl5pPr indent="-317500" lvl="4" marL="2286000" marR="0" rtl="0" algn="l">
              <a:lnSpc>
                <a:spcPct val="120000"/>
              </a:lnSpc>
              <a:spcBef>
                <a:spcPts val="280"/>
              </a:spcBef>
              <a:spcAft>
                <a:spcPts val="0"/>
              </a:spcAft>
              <a:buClr>
                <a:srgbClr val="3C5658"/>
              </a:buClr>
              <a:buSzPts val="1400"/>
              <a:buFont typeface="Noto Symbol"/>
              <a:buChar char="○"/>
              <a:defRPr/>
            </a:lvl5pPr>
            <a:lvl6pPr indent="-317500" lvl="5" marL="2743200" marR="0" rtl="0" algn="l">
              <a:lnSpc>
                <a:spcPct val="120000"/>
              </a:lnSpc>
              <a:spcBef>
                <a:spcPts val="280"/>
              </a:spcBef>
              <a:spcAft>
                <a:spcPts val="0"/>
              </a:spcAft>
              <a:buClr>
                <a:srgbClr val="3C5658"/>
              </a:buClr>
              <a:buSzPts val="1400"/>
              <a:buFont typeface="Noto Symbol"/>
              <a:buChar char="○"/>
              <a:defRPr/>
            </a:lvl6pPr>
            <a:lvl7pPr indent="-317500" lvl="6" marL="3200400" marR="0" rtl="0" algn="l">
              <a:lnSpc>
                <a:spcPct val="120000"/>
              </a:lnSpc>
              <a:spcBef>
                <a:spcPts val="280"/>
              </a:spcBef>
              <a:spcAft>
                <a:spcPts val="0"/>
              </a:spcAft>
              <a:buClr>
                <a:srgbClr val="3C5658"/>
              </a:buClr>
              <a:buSzPts val="1400"/>
              <a:buFont typeface="Noto Symbol"/>
              <a:buChar char="○"/>
              <a:defRPr/>
            </a:lvl7pPr>
            <a:lvl8pPr indent="-317500" lvl="7" marL="3657600" marR="0" rtl="0" algn="l">
              <a:lnSpc>
                <a:spcPct val="120000"/>
              </a:lnSpc>
              <a:spcBef>
                <a:spcPts val="280"/>
              </a:spcBef>
              <a:spcAft>
                <a:spcPts val="0"/>
              </a:spcAft>
              <a:buClr>
                <a:srgbClr val="3C5658"/>
              </a:buClr>
              <a:buSzPts val="1400"/>
              <a:buFont typeface="Noto Symbol"/>
              <a:buChar char="○"/>
              <a:defRPr/>
            </a:lvl8pPr>
            <a:lvl9pPr indent="-317500" lvl="8" marL="4114800" marR="0" rtl="0" algn="l">
              <a:lnSpc>
                <a:spcPct val="120000"/>
              </a:lnSpc>
              <a:spcBef>
                <a:spcPts val="280"/>
              </a:spcBef>
              <a:spcAft>
                <a:spcPts val="0"/>
              </a:spcAft>
              <a:buClr>
                <a:srgbClr val="3C5658"/>
              </a:buClr>
              <a:buSzPts val="1400"/>
              <a:buFont typeface="Noto Symbol"/>
              <a:buChar char="○"/>
              <a:defRPr/>
            </a:lvl9pPr>
          </a:lstStyle>
          <a:p/>
        </p:txBody>
      </p:sp>
      <p:pic>
        <p:nvPicPr>
          <p:cNvPr id="12" name="Google Shape;12;p1"/>
          <p:cNvPicPr preferRelativeResize="0"/>
          <p:nvPr/>
        </p:nvPicPr>
        <p:blipFill rotWithShape="1">
          <a:blip r:embed="rId1">
            <a:alphaModFix/>
          </a:blip>
          <a:srcRect b="0" l="0" r="0" t="0"/>
          <a:stretch/>
        </p:blipFill>
        <p:spPr>
          <a:xfrm>
            <a:off x="0" y="6381750"/>
            <a:ext cx="9144000" cy="476250"/>
          </a:xfrm>
          <a:prstGeom prst="rect">
            <a:avLst/>
          </a:prstGeom>
          <a:noFill/>
          <a:ln>
            <a:noFill/>
          </a:ln>
        </p:spPr>
      </p:pic>
      <p:sp>
        <p:nvSpPr>
          <p:cNvPr id="13" name="Google Shape;13;p1"/>
          <p:cNvSpPr txBox="1"/>
          <p:nvPr/>
        </p:nvSpPr>
        <p:spPr>
          <a:xfrm>
            <a:off x="7405687" y="6491287"/>
            <a:ext cx="4000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AEAEA"/>
              </a:buClr>
              <a:buFont typeface="Arial"/>
              <a:buNone/>
            </a:pPr>
            <a:fld id="{00000000-1234-1234-1234-123412341234}" type="slidenum">
              <a:rPr b="0" i="0" lang="en-US" sz="1400" u="none" cap="none" strike="noStrike">
                <a:solidFill>
                  <a:srgbClr val="EAEAEA"/>
                </a:solidFill>
                <a:latin typeface="Arial"/>
                <a:ea typeface="Arial"/>
                <a:cs typeface="Arial"/>
                <a:sym typeface="Arial"/>
              </a:rPr>
              <a:t>‹#›</a:t>
            </a:fld>
            <a:endParaRPr/>
          </a:p>
        </p:txBody>
      </p:sp>
      <p:sp>
        <p:nvSpPr>
          <p:cNvPr id="14" name="Google Shape;14;p1"/>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pic>
        <p:nvPicPr>
          <p:cNvPr id="15" name="Google Shape;15;p1"/>
          <p:cNvPicPr preferRelativeResize="0"/>
          <p:nvPr/>
        </p:nvPicPr>
        <p:blipFill rotWithShape="1">
          <a:blip r:embed="rId2">
            <a:alphaModFix/>
          </a:blip>
          <a:srcRect b="0" l="0" r="0" t="0"/>
          <a:stretch/>
        </p:blipFill>
        <p:spPr>
          <a:xfrm>
            <a:off x="7829550" y="228600"/>
            <a:ext cx="1009650" cy="1038225"/>
          </a:xfrm>
          <a:prstGeom prst="rect">
            <a:avLst/>
          </a:prstGeom>
          <a:noFill/>
          <a:ln>
            <a:noFill/>
          </a:ln>
        </p:spPr>
      </p:pic>
      <p:cxnSp>
        <p:nvCxnSpPr>
          <p:cNvPr id="16" name="Google Shape;16;p1"/>
          <p:cNvCxnSpPr/>
          <p:nvPr/>
        </p:nvCxnSpPr>
        <p:spPr>
          <a:xfrm>
            <a:off x="0" y="1244600"/>
            <a:ext cx="7924800" cy="0"/>
          </a:xfrm>
          <a:prstGeom prst="straightConnector1">
            <a:avLst/>
          </a:prstGeom>
          <a:noFill/>
          <a:ln cap="flat" cmpd="sng" w="9525">
            <a:solidFill>
              <a:srgbClr val="C0C0C0"/>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8.png"/><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3.jpg"/><Relationship Id="rId4" Type="http://schemas.openxmlformats.org/officeDocument/2006/relationships/image" Target="../media/image9.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06.png"/><Relationship Id="rId4" Type="http://schemas.openxmlformats.org/officeDocument/2006/relationships/image" Target="../media/image104.png"/><Relationship Id="rId5"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1.png"/><Relationship Id="rId4" Type="http://schemas.openxmlformats.org/officeDocument/2006/relationships/image" Target="../media/image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dmreview.com/portal_ros.cfm?NavID=91&amp;EdID=4903&amp;Topic=1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0.png"/><Relationship Id="rId4" Type="http://schemas.openxmlformats.org/officeDocument/2006/relationships/hyperlink" Target="http://www.dmreview.com/portal_ros.cfm?NavID=91&amp;EdID=4903&amp;Topic=14"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7.png"/><Relationship Id="rId4" Type="http://schemas.openxmlformats.org/officeDocument/2006/relationships/hyperlink" Target="http://www.dmreview.com/portal_ros.cfm?NavID=91&amp;EdID=4903&amp;Topic=14"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9.png"/><Relationship Id="rId4" Type="http://schemas.openxmlformats.org/officeDocument/2006/relationships/hyperlink" Target="http://www.dmreview.com/portal_ros.cfm?NavID=91&amp;EdID=4903&amp;Topic=1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5.png"/><Relationship Id="rId4" Type="http://schemas.openxmlformats.org/officeDocument/2006/relationships/hyperlink" Target="http://www.dmreview.com/portal_ros.cfm?NavID=91&amp;EdID=4903&amp;Topic=14"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 Id="rId11" Type="http://schemas.openxmlformats.org/officeDocument/2006/relationships/image" Target="../media/image20.png"/><Relationship Id="rId10" Type="http://schemas.openxmlformats.org/officeDocument/2006/relationships/image" Target="../media/image28.png"/><Relationship Id="rId12"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22.png"/><Relationship Id="rId8"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75.png"/><Relationship Id="rId5" Type="http://schemas.openxmlformats.org/officeDocument/2006/relationships/image" Target="../media/image56.png"/><Relationship Id="rId6" Type="http://schemas.openxmlformats.org/officeDocument/2006/relationships/image" Target="../media/image43.png"/><Relationship Id="rId7"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0.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7.png"/><Relationship Id="rId4" Type="http://schemas.openxmlformats.org/officeDocument/2006/relationships/image" Target="../media/image102.png"/><Relationship Id="rId5"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www.agiledata.or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jpg"/><Relationship Id="rId4" Type="http://schemas.openxmlformats.org/officeDocument/2006/relationships/image" Target="../media/image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53" name="Google Shape;53;p8"/>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4" name="Google Shape;54;p8"/>
          <p:cNvSpPr txBox="1"/>
          <p:nvPr/>
        </p:nvSpPr>
        <p:spPr>
          <a:xfrm>
            <a:off x="4791075" y="5257800"/>
            <a:ext cx="301625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1800" u="none" cap="none" strike="noStrike">
                <a:solidFill>
                  <a:schemeClr val="dk1"/>
                </a:solidFill>
                <a:latin typeface="Times New Roman"/>
                <a:ea typeface="Times New Roman"/>
                <a:cs typeface="Times New Roman"/>
                <a:sym typeface="Times New Roman"/>
              </a:rPr>
              <a:t>Last Updated : October 2008</a:t>
            </a:r>
            <a:endParaRPr/>
          </a:p>
        </p:txBody>
      </p:sp>
      <p:pic>
        <p:nvPicPr>
          <p:cNvPr id="55" name="Google Shape;55;p8"/>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56" name="Google Shape;56;p8"/>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- 101</a:t>
            </a:r>
            <a:endParaRPr/>
          </a:p>
        </p:txBody>
      </p:sp>
      <p:sp>
        <p:nvSpPr>
          <p:cNvPr id="57" name="Google Shape;57;p8"/>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1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22" name="Google Shape;222;p1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Do we need a separate database ?</a:t>
            </a:r>
            <a:endParaRPr/>
          </a:p>
        </p:txBody>
      </p:sp>
      <p:sp>
        <p:nvSpPr>
          <p:cNvPr id="223" name="Google Shape;223;p1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OLTP and data warehousing require two very differently configured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Isolation of Production System from Business Intelligence System</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Significant and highly variable resource demands of the data warehouse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Cost of disk space no longer a concern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Production systems not designed for query processing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0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78" name="Google Shape;1378;p10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39700" lvl="0" marL="228600" marR="0" rtl="0" algn="l">
              <a:lnSpc>
                <a:spcPct val="120000"/>
              </a:lnSpc>
              <a:spcBef>
                <a:spcPts val="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Extension of the initial load process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Loading the historical data (static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Format of Archived data different from operational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Different set of conversion scripts needed</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Lengthy and Complex process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79" name="Google Shape;1379;p10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Historical Load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4" name="Shape 1384"/>
        <p:cNvGrpSpPr/>
        <p:nvPr/>
      </p:nvGrpSpPr>
      <p:grpSpPr>
        <a:xfrm>
          <a:off x="0" y="0"/>
          <a:ext cx="0" cy="0"/>
          <a:chOff x="0" y="0"/>
          <a:chExt cx="0" cy="0"/>
        </a:xfrm>
      </p:grpSpPr>
      <p:sp>
        <p:nvSpPr>
          <p:cNvPr id="1385" name="Google Shape;1385;p10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86" name="Google Shape;1386;p108"/>
          <p:cNvSpPr txBox="1"/>
          <p:nvPr>
            <p:ph idx="1" type="body"/>
          </p:nvPr>
        </p:nvSpPr>
        <p:spPr>
          <a:xfrm>
            <a:off x="228600" y="1417637"/>
            <a:ext cx="8229600" cy="4525962"/>
          </a:xfrm>
          <a:prstGeom prst="rect">
            <a:avLst/>
          </a:prstGeom>
          <a:noFill/>
          <a:ln>
            <a:noFill/>
          </a:ln>
        </p:spPr>
        <p:txBody>
          <a:bodyPr anchorCtr="0" anchor="t" bIns="45700" lIns="91425" spcFirstLastPara="1" rIns="91425" wrap="square" tIns="45700">
            <a:noAutofit/>
          </a:bodyPr>
          <a:lstStyle/>
          <a:p>
            <a:pPr indent="-152400" lvl="0" marL="228600" marR="0" rtl="0" algn="l">
              <a:lnSpc>
                <a:spcPct val="120000"/>
              </a:lnSpc>
              <a:spcBef>
                <a:spcPts val="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Inserts a large amount of data to the target database</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It improves the performance of a session</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If there is no changes occur in records then for better performance use bulk load instead of record by record insertion.</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It limits your ability to recover because no database logging occurs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Normally happens for Historical load and Initial load</a:t>
            </a:r>
            <a:endParaRPr/>
          </a:p>
        </p:txBody>
      </p:sp>
      <p:sp>
        <p:nvSpPr>
          <p:cNvPr id="1387" name="Google Shape;1387;p10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Bulk Load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2" name="Shape 1392"/>
        <p:cNvGrpSpPr/>
        <p:nvPr/>
      </p:nvGrpSpPr>
      <p:grpSpPr>
        <a:xfrm>
          <a:off x="0" y="0"/>
          <a:ext cx="0" cy="0"/>
          <a:chOff x="0" y="0"/>
          <a:chExt cx="0" cy="0"/>
        </a:xfrm>
      </p:grpSpPr>
      <p:sp>
        <p:nvSpPr>
          <p:cNvPr id="1393" name="Google Shape;1393;p10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94" name="Google Shape;1394;p109"/>
          <p:cNvSpPr txBox="1"/>
          <p:nvPr>
            <p:ph idx="1" type="body"/>
          </p:nvPr>
        </p:nvSpPr>
        <p:spPr>
          <a:xfrm>
            <a:off x="0" y="1371600"/>
            <a:ext cx="86868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800" u="none" cap="none" strike="noStrike">
                <a:solidFill>
                  <a:srgbClr val="3C5658"/>
                </a:solidFill>
                <a:latin typeface="Rambla"/>
                <a:ea typeface="Rambla"/>
                <a:cs typeface="Rambla"/>
                <a:sym typeface="Rambla"/>
              </a:rPr>
              <a:t>A typical ETL process has the following job flow:</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Extract dimensions and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Extract facts and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dimensions</a:t>
            </a:r>
            <a:endParaRPr/>
          </a:p>
          <a:p>
            <a:pPr indent="-119062" lvl="3" marL="1490662"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Surrogate key/slowly changing process/key lookup etc</a:t>
            </a:r>
            <a:endParaRPr/>
          </a:p>
          <a:p>
            <a:pPr indent="-119062" lvl="3" marL="1490662"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Data quality checks –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facts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aggregates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dimensions before the fact table to enforce referential integrity</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facts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aggregates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95" name="Google Shape;1395;p10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Flow</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0" name="Shape 1400"/>
        <p:cNvGrpSpPr/>
        <p:nvPr/>
      </p:nvGrpSpPr>
      <p:grpSpPr>
        <a:xfrm>
          <a:off x="0" y="0"/>
          <a:ext cx="0" cy="0"/>
          <a:chOff x="0" y="0"/>
          <a:chExt cx="0" cy="0"/>
        </a:xfrm>
      </p:grpSpPr>
      <p:sp>
        <p:nvSpPr>
          <p:cNvPr id="1401" name="Google Shape;1401;p11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02" name="Google Shape;1402;p110"/>
          <p:cNvSpPr txBox="1"/>
          <p:nvPr>
            <p:ph idx="1" type="body"/>
          </p:nvPr>
        </p:nvSpPr>
        <p:spPr>
          <a:xfrm>
            <a:off x="0" y="1066800"/>
            <a:ext cx="87630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	</a:t>
            </a:r>
            <a:endParaRPr/>
          </a:p>
        </p:txBody>
      </p:sp>
      <p:sp>
        <p:nvSpPr>
          <p:cNvPr id="1403" name="Google Shape;1403;p110"/>
          <p:cNvSpPr txBox="1"/>
          <p:nvPr/>
        </p:nvSpPr>
        <p:spPr>
          <a:xfrm>
            <a:off x="0" y="1371600"/>
            <a:ext cx="9144000" cy="5684837"/>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Tool Specific</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Very much specific to tools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Difficult to manage many tool specific schedulers in an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Not efficient to handle complex job dependencies</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Autosys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Scheduling solution for any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One scheduler can manage all the different tool specific schedules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Handles complex job dependencies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Superior Job Recovery</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CRON jobs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Traditional CRON jobs are not GUI based</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Works efficiently in Unix</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Excellent Error Tracking/Management</a:t>
            </a:r>
            <a:endParaRPr/>
          </a:p>
          <a:p>
            <a:pPr indent="11430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Rambla"/>
              <a:ea typeface="Rambla"/>
              <a:cs typeface="Rambla"/>
              <a:sym typeface="Rambla"/>
            </a:endParaRPr>
          </a:p>
        </p:txBody>
      </p:sp>
      <p:sp>
        <p:nvSpPr>
          <p:cNvPr id="1404" name="Google Shape;1404;p11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Different Schedulers Available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9" name="Shape 1409"/>
        <p:cNvGrpSpPr/>
        <p:nvPr/>
      </p:nvGrpSpPr>
      <p:grpSpPr>
        <a:xfrm>
          <a:off x="0" y="0"/>
          <a:ext cx="0" cy="0"/>
          <a:chOff x="0" y="0"/>
          <a:chExt cx="0" cy="0"/>
        </a:xfrm>
      </p:grpSpPr>
      <p:sp>
        <p:nvSpPr>
          <p:cNvPr id="1410" name="Google Shape;1410;p11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11" name="Google Shape;1411;p111"/>
          <p:cNvSpPr txBox="1"/>
          <p:nvPr>
            <p:ph idx="4294967295" type="body"/>
          </p:nvPr>
        </p:nvSpPr>
        <p:spPr>
          <a:xfrm>
            <a:off x="304800" y="1295400"/>
            <a:ext cx="4191000"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sp>
        <p:nvSpPr>
          <p:cNvPr id="1412" name="Google Shape;1412;p11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Load</a:t>
            </a:r>
            <a:endParaRPr/>
          </a:p>
        </p:txBody>
      </p:sp>
      <p:grpSp>
        <p:nvGrpSpPr>
          <p:cNvPr id="1413" name="Google Shape;1413;p111"/>
          <p:cNvGrpSpPr/>
          <p:nvPr/>
        </p:nvGrpSpPr>
        <p:grpSpPr>
          <a:xfrm>
            <a:off x="152400" y="1295400"/>
            <a:ext cx="8839200" cy="5029200"/>
            <a:chOff x="152400" y="1295400"/>
            <a:chExt cx="8839200" cy="5029200"/>
          </a:xfrm>
        </p:grpSpPr>
        <p:sp>
          <p:nvSpPr>
            <p:cNvPr id="1414" name="Google Shape;1414;p111"/>
            <p:cNvSpPr txBox="1"/>
            <p:nvPr/>
          </p:nvSpPr>
          <p:spPr>
            <a:xfrm>
              <a:off x="6650037" y="5356225"/>
              <a:ext cx="2341562"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415" name="Google Shape;1415;p111"/>
            <p:cNvSpPr txBox="1"/>
            <p:nvPr/>
          </p:nvSpPr>
          <p:spPr>
            <a:xfrm>
              <a:off x="3973512" y="5356225"/>
              <a:ext cx="267652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416" name="Google Shape;1416;p111"/>
            <p:cNvSpPr txBox="1"/>
            <p:nvPr/>
          </p:nvSpPr>
          <p:spPr>
            <a:xfrm>
              <a:off x="1552575" y="5356225"/>
              <a:ext cx="2420937"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417" name="Google Shape;1417;p111"/>
            <p:cNvSpPr txBox="1"/>
            <p:nvPr/>
          </p:nvSpPr>
          <p:spPr>
            <a:xfrm>
              <a:off x="152400" y="5356225"/>
              <a:ext cx="140017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many to one table</a:t>
              </a:r>
              <a:endParaRPr/>
            </a:p>
          </p:txBody>
        </p:sp>
        <p:sp>
          <p:nvSpPr>
            <p:cNvPr id="1418" name="Google Shape;1418;p111"/>
            <p:cNvSpPr txBox="1"/>
            <p:nvPr/>
          </p:nvSpPr>
          <p:spPr>
            <a:xfrm>
              <a:off x="6650037" y="3833812"/>
              <a:ext cx="2341562"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Ability to load data into all OS.</a:t>
              </a:r>
              <a:endParaRPr/>
            </a:p>
          </p:txBody>
        </p:sp>
        <p:sp>
          <p:nvSpPr>
            <p:cNvPr id="1419" name="Google Shape;1419;p111"/>
            <p:cNvSpPr txBox="1"/>
            <p:nvPr/>
          </p:nvSpPr>
          <p:spPr>
            <a:xfrm>
              <a:off x="3973512" y="3833812"/>
              <a:ext cx="267652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Windows NT ( Intel and Alpha Platforms ), UNIX AIX, HP-UX, Sun Solaris, COMPAQ Tru64, Linux. Data Stage XE 390 works on OS/390 platform.</a:t>
              </a:r>
              <a:endParaRPr/>
            </a:p>
          </p:txBody>
        </p:sp>
        <p:sp>
          <p:nvSpPr>
            <p:cNvPr id="1420" name="Google Shape;1420;p111"/>
            <p:cNvSpPr txBox="1"/>
            <p:nvPr/>
          </p:nvSpPr>
          <p:spPr>
            <a:xfrm>
              <a:off x="1552575" y="3833812"/>
              <a:ext cx="2420937"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 Sun Solaris, AIX, HP-UNIX, Windows 2000, Compaq Tru64</a:t>
              </a:r>
              <a:endParaRPr/>
            </a:p>
          </p:txBody>
        </p:sp>
        <p:sp>
          <p:nvSpPr>
            <p:cNvPr id="1421" name="Google Shape;1421;p111"/>
            <p:cNvSpPr txBox="1"/>
            <p:nvPr/>
          </p:nvSpPr>
          <p:spPr>
            <a:xfrm>
              <a:off x="152400" y="3833812"/>
              <a:ext cx="140017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to various platforms</a:t>
              </a:r>
              <a:endParaRPr/>
            </a:p>
          </p:txBody>
        </p:sp>
        <p:sp>
          <p:nvSpPr>
            <p:cNvPr id="1422" name="Google Shape;1422;p111"/>
            <p:cNvSpPr txBox="1"/>
            <p:nvPr/>
          </p:nvSpPr>
          <p:spPr>
            <a:xfrm>
              <a:off x="6650037" y="1758950"/>
              <a:ext cx="2341562"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API based utilities and Direct loading capabilities available (e.g: SQL loader in Oracle can be initiated from Abinitio, MLoad utilities can be initiated from Abinitio)</a:t>
              </a:r>
              <a:endParaRPr/>
            </a:p>
          </p:txBody>
        </p:sp>
        <p:sp>
          <p:nvSpPr>
            <p:cNvPr id="1423" name="Google Shape;1423;p111"/>
            <p:cNvSpPr txBox="1"/>
            <p:nvPr/>
          </p:nvSpPr>
          <p:spPr>
            <a:xfrm>
              <a:off x="3973512" y="1758950"/>
              <a:ext cx="267652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Good</a:t>
              </a:r>
              <a:endParaRPr/>
            </a:p>
          </p:txBody>
        </p:sp>
        <p:sp>
          <p:nvSpPr>
            <p:cNvPr id="1424" name="Google Shape;1424;p111"/>
            <p:cNvSpPr txBox="1"/>
            <p:nvPr/>
          </p:nvSpPr>
          <p:spPr>
            <a:xfrm>
              <a:off x="1552575" y="1758950"/>
              <a:ext cx="2420937"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Better</a:t>
              </a:r>
              <a:endParaRPr/>
            </a:p>
          </p:txBody>
        </p:sp>
        <p:sp>
          <p:nvSpPr>
            <p:cNvPr id="1425" name="Google Shape;1425;p111"/>
            <p:cNvSpPr txBox="1"/>
            <p:nvPr/>
          </p:nvSpPr>
          <p:spPr>
            <a:xfrm>
              <a:off x="152400" y="1758950"/>
              <a:ext cx="140017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Capabilities</a:t>
              </a:r>
              <a:endParaRPr/>
            </a:p>
          </p:txBody>
        </p:sp>
        <p:sp>
          <p:nvSpPr>
            <p:cNvPr id="1426" name="Google Shape;1426;p111"/>
            <p:cNvSpPr txBox="1"/>
            <p:nvPr/>
          </p:nvSpPr>
          <p:spPr>
            <a:xfrm>
              <a:off x="6650037" y="1295400"/>
              <a:ext cx="2341562"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Abinitio GDE</a:t>
              </a:r>
              <a:endParaRPr/>
            </a:p>
          </p:txBody>
        </p:sp>
        <p:sp>
          <p:nvSpPr>
            <p:cNvPr id="1427" name="Google Shape;1427;p111"/>
            <p:cNvSpPr txBox="1"/>
            <p:nvPr/>
          </p:nvSpPr>
          <p:spPr>
            <a:xfrm>
              <a:off x="3973512" y="1295400"/>
              <a:ext cx="267652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Ascential Data Stage XE</a:t>
              </a:r>
              <a:endParaRPr/>
            </a:p>
          </p:txBody>
        </p:sp>
        <p:sp>
          <p:nvSpPr>
            <p:cNvPr id="1428" name="Google Shape;1428;p111"/>
            <p:cNvSpPr txBox="1"/>
            <p:nvPr/>
          </p:nvSpPr>
          <p:spPr>
            <a:xfrm>
              <a:off x="1552575" y="1295400"/>
              <a:ext cx="2420937"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Informatica PowerCenter</a:t>
              </a:r>
              <a:endParaRPr/>
            </a:p>
          </p:txBody>
        </p:sp>
        <p:sp>
          <p:nvSpPr>
            <p:cNvPr id="1429" name="Google Shape;1429;p111"/>
            <p:cNvSpPr txBox="1"/>
            <p:nvPr/>
          </p:nvSpPr>
          <p:spPr>
            <a:xfrm>
              <a:off x="152400" y="1295400"/>
              <a:ext cx="140017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Feature</a:t>
              </a:r>
              <a:endParaRPr/>
            </a:p>
          </p:txBody>
        </p:sp>
        <p:cxnSp>
          <p:nvCxnSpPr>
            <p:cNvPr id="1430" name="Google Shape;1430;p111"/>
            <p:cNvCxnSpPr/>
            <p:nvPr/>
          </p:nvCxnSpPr>
          <p:spPr>
            <a:xfrm>
              <a:off x="152400" y="1758950"/>
              <a:ext cx="1400175" cy="0"/>
            </a:xfrm>
            <a:prstGeom prst="straightConnector1">
              <a:avLst/>
            </a:prstGeom>
            <a:noFill/>
            <a:ln cap="rnd" cmpd="sng" w="12700">
              <a:solidFill>
                <a:schemeClr val="dk1"/>
              </a:solidFill>
              <a:prstDash val="solid"/>
              <a:miter lim="8000"/>
              <a:headEnd len="sm" w="sm" type="none"/>
              <a:tailEnd len="sm" w="sm" type="none"/>
            </a:ln>
          </p:spPr>
        </p:cxnSp>
        <p:cxnSp>
          <p:nvCxnSpPr>
            <p:cNvPr id="1431" name="Google Shape;1431;p111"/>
            <p:cNvCxnSpPr/>
            <p:nvPr/>
          </p:nvCxnSpPr>
          <p:spPr>
            <a:xfrm>
              <a:off x="152400" y="3833812"/>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32" name="Google Shape;1432;p111"/>
            <p:cNvCxnSpPr/>
            <p:nvPr/>
          </p:nvCxnSpPr>
          <p:spPr>
            <a:xfrm>
              <a:off x="152400" y="5356225"/>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33" name="Google Shape;1433;p111"/>
            <p:cNvCxnSpPr/>
            <p:nvPr/>
          </p:nvCxnSpPr>
          <p:spPr>
            <a:xfrm>
              <a:off x="152400" y="6324600"/>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34" name="Google Shape;1434;p111"/>
            <p:cNvCxnSpPr/>
            <p:nvPr/>
          </p:nvCxnSpPr>
          <p:spPr>
            <a:xfrm>
              <a:off x="1552575"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35" name="Google Shape;1435;p111"/>
            <p:cNvCxnSpPr/>
            <p:nvPr/>
          </p:nvCxnSpPr>
          <p:spPr>
            <a:xfrm>
              <a:off x="3973512"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36" name="Google Shape;1436;p111"/>
            <p:cNvCxnSpPr/>
            <p:nvPr/>
          </p:nvCxnSpPr>
          <p:spPr>
            <a:xfrm>
              <a:off x="6650037"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37" name="Google Shape;1437;p111"/>
            <p:cNvCxnSpPr/>
            <p:nvPr/>
          </p:nvCxnSpPr>
          <p:spPr>
            <a:xfrm>
              <a:off x="8991600"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38" name="Google Shape;1438;p111"/>
            <p:cNvCxnSpPr/>
            <p:nvPr/>
          </p:nvCxnSpPr>
          <p:spPr>
            <a:xfrm>
              <a:off x="1552575" y="129540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39" name="Google Shape;1439;p111"/>
            <p:cNvCxnSpPr/>
            <p:nvPr/>
          </p:nvCxnSpPr>
          <p:spPr>
            <a:xfrm>
              <a:off x="1552575" y="175895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40" name="Google Shape;1440;p111"/>
            <p:cNvCxnSpPr/>
            <p:nvPr/>
          </p:nvCxnSpPr>
          <p:spPr>
            <a:xfrm>
              <a:off x="152400" y="1758950"/>
              <a:ext cx="0" cy="4565650"/>
            </a:xfrm>
            <a:prstGeom prst="straightConnector1">
              <a:avLst/>
            </a:prstGeom>
            <a:noFill/>
            <a:ln cap="rnd" cmpd="sng" w="12700">
              <a:solidFill>
                <a:srgbClr val="000000"/>
              </a:solidFill>
              <a:prstDash val="solid"/>
              <a:miter lim="8000"/>
              <a:headEnd len="sm" w="sm" type="none"/>
              <a:tailEnd len="sm" w="sm" type="none"/>
            </a:ln>
          </p:spPr>
        </p:cxnSp>
        <p:cxnSp>
          <p:nvCxnSpPr>
            <p:cNvPr id="1441" name="Google Shape;1441;p111"/>
            <p:cNvCxnSpPr/>
            <p:nvPr/>
          </p:nvCxnSpPr>
          <p:spPr>
            <a:xfrm>
              <a:off x="152400" y="1295400"/>
              <a:ext cx="1400175" cy="0"/>
            </a:xfrm>
            <a:prstGeom prst="straightConnector1">
              <a:avLst/>
            </a:prstGeom>
            <a:noFill/>
            <a:ln>
              <a:noFill/>
            </a:ln>
          </p:spPr>
        </p:cxnSp>
        <p:cxnSp>
          <p:nvCxnSpPr>
            <p:cNvPr id="1442" name="Google Shape;1442;p111"/>
            <p:cNvCxnSpPr/>
            <p:nvPr/>
          </p:nvCxnSpPr>
          <p:spPr>
            <a:xfrm>
              <a:off x="152400" y="1295400"/>
              <a:ext cx="0" cy="463550"/>
            </a:xfrm>
            <a:prstGeom prst="straightConnector1">
              <a:avLst/>
            </a:prstGeom>
            <a:noFill/>
            <a:ln>
              <a:noFill/>
            </a:ln>
          </p:spPr>
        </p:cxn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7" name="Shape 1447"/>
        <p:cNvGrpSpPr/>
        <p:nvPr/>
      </p:nvGrpSpPr>
      <p:grpSpPr>
        <a:xfrm>
          <a:off x="0" y="0"/>
          <a:ext cx="0" cy="0"/>
          <a:chOff x="0" y="0"/>
          <a:chExt cx="0" cy="0"/>
        </a:xfrm>
      </p:grpSpPr>
      <p:sp>
        <p:nvSpPr>
          <p:cNvPr id="1448" name="Google Shape;1448;p11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grpSp>
        <p:nvGrpSpPr>
          <p:cNvPr id="1449" name="Google Shape;1449;p112"/>
          <p:cNvGrpSpPr/>
          <p:nvPr/>
        </p:nvGrpSpPr>
        <p:grpSpPr>
          <a:xfrm>
            <a:off x="152400" y="1295400"/>
            <a:ext cx="8891588" cy="5029200"/>
            <a:chOff x="252412" y="1524000"/>
            <a:chExt cx="8053388" cy="4278312"/>
          </a:xfrm>
        </p:grpSpPr>
        <p:sp>
          <p:nvSpPr>
            <p:cNvPr id="1450" name="Google Shape;1450;p112"/>
            <p:cNvSpPr txBox="1"/>
            <p:nvPr/>
          </p:nvSpPr>
          <p:spPr>
            <a:xfrm>
              <a:off x="6172200" y="1524000"/>
              <a:ext cx="21336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Abinitio GDE</a:t>
              </a:r>
              <a:endParaRPr/>
            </a:p>
          </p:txBody>
        </p:sp>
        <p:sp>
          <p:nvSpPr>
            <p:cNvPr id="1451" name="Google Shape;1451;p112"/>
            <p:cNvSpPr txBox="1"/>
            <p:nvPr/>
          </p:nvSpPr>
          <p:spPr>
            <a:xfrm>
              <a:off x="3733800" y="1524000"/>
              <a:ext cx="24384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Ascential Data Stage XE</a:t>
              </a:r>
              <a:endParaRPr/>
            </a:p>
          </p:txBody>
        </p:sp>
        <p:sp>
          <p:nvSpPr>
            <p:cNvPr id="1452" name="Google Shape;1452;p112"/>
            <p:cNvSpPr txBox="1"/>
            <p:nvPr/>
          </p:nvSpPr>
          <p:spPr>
            <a:xfrm>
              <a:off x="1528762" y="1524000"/>
              <a:ext cx="2205037"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Informatica PowerCenter</a:t>
              </a:r>
              <a:endParaRPr/>
            </a:p>
          </p:txBody>
        </p:sp>
        <p:sp>
          <p:nvSpPr>
            <p:cNvPr id="1453" name="Google Shape;1453;p112"/>
            <p:cNvSpPr txBox="1"/>
            <p:nvPr/>
          </p:nvSpPr>
          <p:spPr>
            <a:xfrm>
              <a:off x="252412" y="1524000"/>
              <a:ext cx="127635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Feature</a:t>
              </a:r>
              <a:endParaRPr/>
            </a:p>
          </p:txBody>
        </p:sp>
        <p:sp>
          <p:nvSpPr>
            <p:cNvPr id="1454" name="Google Shape;1454;p112"/>
            <p:cNvSpPr txBox="1"/>
            <p:nvPr/>
          </p:nvSpPr>
          <p:spPr>
            <a:xfrm>
              <a:off x="3733800" y="3248025"/>
              <a:ext cx="24384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included Job Sequencer handles complex job relationships including parallel and sequential execution, event occurrences and multiple conditions across jobs.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entire Job sequence can be scheduled to start at a specific time.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job sequencer can wait for an event (a file appears in a directory, a job completes with no errors, etc.)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Ascential also has a command line API that allows any job to be run from a third party scheduler.</a:t>
              </a:r>
              <a:endParaRPr/>
            </a:p>
          </p:txBody>
        </p:sp>
        <p:sp>
          <p:nvSpPr>
            <p:cNvPr id="1455" name="Google Shape;1455;p112"/>
            <p:cNvSpPr txBox="1"/>
            <p:nvPr/>
          </p:nvSpPr>
          <p:spPr>
            <a:xfrm>
              <a:off x="3733800" y="2427287"/>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56" name="Google Shape;1456;p112"/>
            <p:cNvSpPr txBox="1"/>
            <p:nvPr/>
          </p:nvSpPr>
          <p:spPr>
            <a:xfrm>
              <a:off x="3733800" y="1971675"/>
              <a:ext cx="24384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57" name="Google Shape;1457;p112"/>
            <p:cNvSpPr txBox="1"/>
            <p:nvPr/>
          </p:nvSpPr>
          <p:spPr>
            <a:xfrm>
              <a:off x="6172200" y="3248025"/>
              <a:ext cx="21336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Inbuilt Scheduler for Abinitio to be purchased exclusively.</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Inbuilt scheduler is capable of handling complex job relationships including parallel and sequential execution, event occurrences and multiple conditions across jobs. Simple handling of Recovery and rollback.</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Simple scheduling via Unix jobs / third party schedulers</a:t>
              </a:r>
              <a:endParaRPr/>
            </a:p>
          </p:txBody>
        </p:sp>
        <p:sp>
          <p:nvSpPr>
            <p:cNvPr id="1458" name="Google Shape;1458;p112"/>
            <p:cNvSpPr txBox="1"/>
            <p:nvPr/>
          </p:nvSpPr>
          <p:spPr>
            <a:xfrm>
              <a:off x="6172200" y="2427287"/>
              <a:ext cx="21336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59" name="Google Shape;1459;p112"/>
            <p:cNvSpPr txBox="1"/>
            <p:nvPr/>
          </p:nvSpPr>
          <p:spPr>
            <a:xfrm>
              <a:off x="6172200" y="1971675"/>
              <a:ext cx="21336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60" name="Google Shape;1460;p112"/>
            <p:cNvSpPr txBox="1"/>
            <p:nvPr/>
          </p:nvSpPr>
          <p:spPr>
            <a:xfrm>
              <a:off x="1528762" y="3248025"/>
              <a:ext cx="2205037"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Mappings are run using the  Workflow manager of PowerCenter. The Mappings are wrapped with Sessions.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Each workflow/session can be run on Demand/Scheduled depending on the need.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Scheduler has good features like run several times in day or once a day. Etc.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Also workflows/sessions can be run using third party Schedulers like AutoSys etc.</a:t>
              </a:r>
              <a:endParaRPr/>
            </a:p>
          </p:txBody>
        </p:sp>
        <p:sp>
          <p:nvSpPr>
            <p:cNvPr id="1461" name="Google Shape;1461;p112"/>
            <p:cNvSpPr txBox="1"/>
            <p:nvPr/>
          </p:nvSpPr>
          <p:spPr>
            <a:xfrm>
              <a:off x="252412" y="3248025"/>
              <a:ext cx="127635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Scheduling feature</a:t>
              </a:r>
              <a:endParaRPr/>
            </a:p>
          </p:txBody>
        </p:sp>
        <p:sp>
          <p:nvSpPr>
            <p:cNvPr id="1462" name="Google Shape;1462;p112"/>
            <p:cNvSpPr txBox="1"/>
            <p:nvPr/>
          </p:nvSpPr>
          <p:spPr>
            <a:xfrm>
              <a:off x="1528762" y="2427287"/>
              <a:ext cx="2205037"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It supports some extent, but not all the features. So  third-party tools needed for other requirements.</a:t>
              </a:r>
              <a:endParaRPr/>
            </a:p>
          </p:txBody>
        </p:sp>
        <p:sp>
          <p:nvSpPr>
            <p:cNvPr id="1463" name="Google Shape;1463;p112"/>
            <p:cNvSpPr txBox="1"/>
            <p:nvPr/>
          </p:nvSpPr>
          <p:spPr>
            <a:xfrm>
              <a:off x="252412" y="2427287"/>
              <a:ext cx="127635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Automation of loading</a:t>
              </a:r>
              <a:endParaRPr/>
            </a:p>
          </p:txBody>
        </p:sp>
        <p:sp>
          <p:nvSpPr>
            <p:cNvPr id="1464" name="Google Shape;1464;p112"/>
            <p:cNvSpPr txBox="1"/>
            <p:nvPr/>
          </p:nvSpPr>
          <p:spPr>
            <a:xfrm>
              <a:off x="1528762" y="1971675"/>
              <a:ext cx="2205037"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65" name="Google Shape;1465;p112"/>
            <p:cNvSpPr txBox="1"/>
            <p:nvPr/>
          </p:nvSpPr>
          <p:spPr>
            <a:xfrm>
              <a:off x="252412" y="1971675"/>
              <a:ext cx="127635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 Loading one to many table</a:t>
              </a:r>
              <a:endParaRPr/>
            </a:p>
          </p:txBody>
        </p:sp>
        <p:cxnSp>
          <p:nvCxnSpPr>
            <p:cNvPr id="1466" name="Google Shape;1466;p112"/>
            <p:cNvCxnSpPr/>
            <p:nvPr/>
          </p:nvCxnSpPr>
          <p:spPr>
            <a:xfrm>
              <a:off x="252412" y="1524000"/>
              <a:ext cx="1276350" cy="0"/>
            </a:xfrm>
            <a:prstGeom prst="straightConnector1">
              <a:avLst/>
            </a:prstGeom>
            <a:noFill/>
            <a:ln>
              <a:noFill/>
            </a:ln>
          </p:spPr>
        </p:cxnSp>
        <p:cxnSp>
          <p:nvCxnSpPr>
            <p:cNvPr id="1467" name="Google Shape;1467;p112"/>
            <p:cNvCxnSpPr/>
            <p:nvPr/>
          </p:nvCxnSpPr>
          <p:spPr>
            <a:xfrm>
              <a:off x="252412" y="5802312"/>
              <a:ext cx="8053387" cy="0"/>
            </a:xfrm>
            <a:prstGeom prst="straightConnector1">
              <a:avLst/>
            </a:prstGeom>
            <a:noFill/>
            <a:ln cap="rnd" cmpd="sng" w="12700">
              <a:solidFill>
                <a:srgbClr val="000000"/>
              </a:solidFill>
              <a:prstDash val="solid"/>
              <a:miter lim="8000"/>
              <a:headEnd len="sm" w="sm" type="none"/>
              <a:tailEnd len="sm" w="sm" type="none"/>
            </a:ln>
          </p:spPr>
        </p:cxnSp>
        <p:cxnSp>
          <p:nvCxnSpPr>
            <p:cNvPr id="1468" name="Google Shape;1468;p112"/>
            <p:cNvCxnSpPr/>
            <p:nvPr/>
          </p:nvCxnSpPr>
          <p:spPr>
            <a:xfrm>
              <a:off x="8305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69" name="Google Shape;1469;p112"/>
            <p:cNvCxnSpPr/>
            <p:nvPr/>
          </p:nvCxnSpPr>
          <p:spPr>
            <a:xfrm>
              <a:off x="1528762" y="1524000"/>
              <a:ext cx="6777037" cy="0"/>
            </a:xfrm>
            <a:prstGeom prst="straightConnector1">
              <a:avLst/>
            </a:prstGeom>
            <a:noFill/>
            <a:ln cap="rnd" cmpd="sng" w="12700">
              <a:solidFill>
                <a:srgbClr val="000000"/>
              </a:solidFill>
              <a:prstDash val="solid"/>
              <a:miter lim="8000"/>
              <a:headEnd len="sm" w="sm" type="none"/>
              <a:tailEnd len="sm" w="sm" type="none"/>
            </a:ln>
          </p:spPr>
        </p:cxnSp>
        <p:cxnSp>
          <p:nvCxnSpPr>
            <p:cNvPr id="1470" name="Google Shape;1470;p112"/>
            <p:cNvCxnSpPr/>
            <p:nvPr/>
          </p:nvCxnSpPr>
          <p:spPr>
            <a:xfrm>
              <a:off x="152876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71" name="Google Shape;1471;p112"/>
            <p:cNvCxnSpPr/>
            <p:nvPr/>
          </p:nvCxnSpPr>
          <p:spPr>
            <a:xfrm>
              <a:off x="3733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72" name="Google Shape;1472;p112"/>
            <p:cNvCxnSpPr/>
            <p:nvPr/>
          </p:nvCxnSpPr>
          <p:spPr>
            <a:xfrm>
              <a:off x="25241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73" name="Google Shape;1473;p112"/>
            <p:cNvCxnSpPr/>
            <p:nvPr/>
          </p:nvCxnSpPr>
          <p:spPr>
            <a:xfrm>
              <a:off x="252412" y="2427287"/>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74" name="Google Shape;1474;p112"/>
            <p:cNvCxnSpPr/>
            <p:nvPr/>
          </p:nvCxnSpPr>
          <p:spPr>
            <a:xfrm>
              <a:off x="252412" y="3248025"/>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75" name="Google Shape;1475;p112"/>
            <p:cNvCxnSpPr/>
            <p:nvPr/>
          </p:nvCxnSpPr>
          <p:spPr>
            <a:xfrm>
              <a:off x="6172200" y="1524000"/>
              <a:ext cx="0" cy="4278312"/>
            </a:xfrm>
            <a:prstGeom prst="straightConnector1">
              <a:avLst/>
            </a:prstGeom>
            <a:noFill/>
            <a:ln cap="flat" cmpd="sng" w="12700">
              <a:solidFill>
                <a:srgbClr val="000000"/>
              </a:solidFill>
              <a:prstDash val="solid"/>
              <a:miter lim="8000"/>
              <a:headEnd len="sm" w="sm" type="none"/>
              <a:tailEnd len="sm" w="sm" type="none"/>
            </a:ln>
          </p:spPr>
        </p:cxnSp>
        <p:cxnSp>
          <p:nvCxnSpPr>
            <p:cNvPr id="1476" name="Google Shape;1476;p112"/>
            <p:cNvCxnSpPr/>
            <p:nvPr/>
          </p:nvCxnSpPr>
          <p:spPr>
            <a:xfrm>
              <a:off x="252412" y="1971675"/>
              <a:ext cx="8053387" cy="0"/>
            </a:xfrm>
            <a:prstGeom prst="straightConnector1">
              <a:avLst/>
            </a:prstGeom>
            <a:noFill/>
            <a:ln cap="flat" cmpd="sng" w="12700">
              <a:solidFill>
                <a:srgbClr val="000000"/>
              </a:solidFill>
              <a:prstDash val="solid"/>
              <a:miter lim="8000"/>
              <a:headEnd len="sm" w="sm" type="none"/>
              <a:tailEnd len="sm" w="sm" type="none"/>
            </a:ln>
          </p:spPr>
        </p:cxnSp>
      </p:grpSp>
      <p:sp>
        <p:nvSpPr>
          <p:cNvPr id="1477" name="Google Shape;1477;p11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Load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1" name="Shape 1481"/>
        <p:cNvGrpSpPr/>
        <p:nvPr/>
      </p:nvGrpSpPr>
      <p:grpSpPr>
        <a:xfrm>
          <a:off x="0" y="0"/>
          <a:ext cx="0" cy="0"/>
          <a:chOff x="0" y="0"/>
          <a:chExt cx="0" cy="0"/>
        </a:xfrm>
      </p:grpSpPr>
      <p:sp>
        <p:nvSpPr>
          <p:cNvPr id="1482" name="Google Shape;1482;p113"/>
          <p:cNvSpPr txBox="1"/>
          <p:nvPr/>
        </p:nvSpPr>
        <p:spPr>
          <a:xfrm>
            <a:off x="6477000" y="4052887"/>
            <a:ext cx="2298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Appendix</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7" name="Shape 1487"/>
        <p:cNvGrpSpPr/>
        <p:nvPr/>
      </p:nvGrpSpPr>
      <p:grpSpPr>
        <a:xfrm>
          <a:off x="0" y="0"/>
          <a:ext cx="0" cy="0"/>
          <a:chOff x="0" y="0"/>
          <a:chExt cx="0" cy="0"/>
        </a:xfrm>
      </p:grpSpPr>
      <p:sp>
        <p:nvSpPr>
          <p:cNvPr id="1488" name="Google Shape;1488;p11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89" name="Google Shape;1489;p11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Example </a:t>
            </a:r>
            <a:endParaRPr/>
          </a:p>
        </p:txBody>
      </p:sp>
      <p:sp>
        <p:nvSpPr>
          <p:cNvPr id="1490" name="Google Shape;1490;p114"/>
          <p:cNvSpPr txBox="1"/>
          <p:nvPr>
            <p:ph idx="1"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Designing process follows a systematic staged approach. Various stages create a single processing method for initial and successive loads to the data warehouse. It involves 5 stages which provide a modular and adjustable transformation process for the target table that can adapt easily to changes in the source systems or the warehouse model designer</a:t>
            </a:r>
            <a:endParaRPr/>
          </a:p>
          <a:p>
            <a:pPr indent="-228600" lvl="0" marL="228600" marR="0" rtl="0" algn="l">
              <a:lnSpc>
                <a:spcPct val="8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1.</a:t>
            </a:r>
            <a:r>
              <a:rPr b="0" i="0" lang="en-US" sz="1400" u="none" cap="none" strike="noStrike">
                <a:solidFill>
                  <a:srgbClr val="3C5658"/>
                </a:solidFill>
                <a:latin typeface="Rambla"/>
                <a:ea typeface="Rambla"/>
                <a:cs typeface="Rambla"/>
                <a:sym typeface="Rambla"/>
              </a:rPr>
              <a:t> </a:t>
            </a:r>
            <a:r>
              <a:rPr b="1" i="0" lang="en-US" sz="1400" u="none" cap="none" strike="noStrike">
                <a:solidFill>
                  <a:srgbClr val="3C5658"/>
                </a:solidFill>
                <a:latin typeface="Rambla"/>
                <a:ea typeface="Rambla"/>
                <a:cs typeface="Rambla"/>
                <a:sym typeface="Rambla"/>
              </a:rPr>
              <a:t>Source verification</a:t>
            </a:r>
            <a:r>
              <a:rPr b="0" i="0" lang="en-US" sz="1400" u="none" cap="none" strike="noStrike">
                <a:solidFill>
                  <a:srgbClr val="3C5658"/>
                </a:solidFill>
                <a:latin typeface="Rambla"/>
                <a:ea typeface="Rambla"/>
                <a:cs typeface="Rambla"/>
                <a:sym typeface="Rambla"/>
              </a:rPr>
              <a:t>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performs the access and extraction of data from the source system and builds a temporal view of the data at the time of extraction </a:t>
            </a:r>
            <a:endParaRPr/>
          </a:p>
          <a:p>
            <a:pPr indent="-228600" lvl="0" marL="228600" marR="0" rtl="0" algn="l">
              <a:lnSpc>
                <a:spcPct val="8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2. Source alteration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 a variety of transformations unique to the source, depending on business requirements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3. Common interchange</a:t>
            </a:r>
            <a:r>
              <a:rPr b="0" i="0" lang="en-US" sz="1400" u="none" cap="none" strike="noStrike">
                <a:solidFill>
                  <a:srgbClr val="3C5658"/>
                </a:solidFill>
                <a:latin typeface="Rambla"/>
                <a:ea typeface="Rambla"/>
                <a:cs typeface="Rambla"/>
                <a:sym typeface="Rambla"/>
              </a:rPr>
              <a:t> </a:t>
            </a:r>
            <a:endParaRPr/>
          </a:p>
          <a:p>
            <a:pPr indent="-228600" lvl="0" marL="228600" marR="0" rtl="0" algn="just">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applies business rules and/or transformation logic that is frequent across multiple target tables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4. Target load determination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performs final formatting of data to produce load-ready files for the target table; identifies and segregates rows to be inserted vs. updated (if applicable); applies remaining technical meta data tagging; and processes data into the RDBMS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5. Aggregation</a:t>
            </a:r>
            <a:r>
              <a:rPr b="0" i="0" lang="en-US" sz="1400" u="none" cap="none" strike="noStrike">
                <a:solidFill>
                  <a:srgbClr val="3C5658"/>
                </a:solidFill>
                <a:latin typeface="Rambla"/>
                <a:ea typeface="Rambla"/>
                <a:cs typeface="Rambla"/>
                <a:sym typeface="Rambla"/>
              </a:rPr>
              <a:t>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final stage, uses the load- ready files from Stage 4 to build aggregation tables needed to improve query performance against the warehouse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5" name="Shape 1495"/>
        <p:cNvGrpSpPr/>
        <p:nvPr/>
      </p:nvGrpSpPr>
      <p:grpSpPr>
        <a:xfrm>
          <a:off x="0" y="0"/>
          <a:ext cx="0" cy="0"/>
          <a:chOff x="0" y="0"/>
          <a:chExt cx="0" cy="0"/>
        </a:xfrm>
      </p:grpSpPr>
      <p:sp>
        <p:nvSpPr>
          <p:cNvPr id="1496" name="Google Shape;1496;p11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97" name="Google Shape;1497;p115"/>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r>
              <a:rPr b="0" i="0" lang="en-US" sz="2800" u="none" cap="none" strike="noStrike">
                <a:solidFill>
                  <a:srgbClr val="B2B2B2"/>
                </a:solidFill>
                <a:latin typeface="Rambla"/>
                <a:ea typeface="Rambla"/>
                <a:cs typeface="Rambla"/>
                <a:sym typeface="Rambla"/>
              </a:rPr>
              <a:t> </a:t>
            </a:r>
            <a:endParaRPr/>
          </a:p>
        </p:txBody>
      </p:sp>
      <p:sp>
        <p:nvSpPr>
          <p:cNvPr id="1498" name="Google Shape;1498;p115"/>
          <p:cNvSpPr txBox="1"/>
          <p:nvPr>
            <p:ph idx="1" type="body"/>
          </p:nvPr>
        </p:nvSpPr>
        <p:spPr>
          <a:xfrm>
            <a:off x="228600" y="1371600"/>
            <a:ext cx="8686800" cy="548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1. Source Verification</a:t>
            </a:r>
            <a:endParaRPr/>
          </a:p>
          <a:p>
            <a:pPr indent="-228600" lvl="0" marL="228600" marR="0" rtl="0" algn="l">
              <a:lnSpc>
                <a:spcPct val="12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source system</a:t>
            </a:r>
            <a:r>
              <a:rPr b="0" i="0" lang="en-US" sz="1400" u="none" cap="none" strike="noStrike">
                <a:solidFill>
                  <a:srgbClr val="3C5658"/>
                </a:solidFill>
                <a:latin typeface="Rambla"/>
                <a:ea typeface="Rambla"/>
                <a:cs typeface="Rambla"/>
                <a:sym typeface="Rambla"/>
              </a:rPr>
              <a:t> is a human resources (HR) ERP system </a:t>
            </a:r>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target</a:t>
            </a:r>
            <a:r>
              <a:rPr b="0" i="0" lang="en-US" sz="1400" u="none" cap="none" strike="noStrike">
                <a:solidFill>
                  <a:srgbClr val="3C5658"/>
                </a:solidFill>
                <a:latin typeface="Rambla"/>
                <a:ea typeface="Rambla"/>
                <a:cs typeface="Rambla"/>
                <a:sym typeface="Rambla"/>
              </a:rPr>
              <a:t> is an organization dimension table that happens to use type 2 slowly changing dimensions</a:t>
            </a:r>
            <a:r>
              <a:rPr b="0" i="0" lang="en-US" sz="1200" u="none" cap="none" strike="noStrike">
                <a:solidFill>
                  <a:srgbClr val="3C5658"/>
                </a:solidFill>
                <a:latin typeface="Rambla"/>
                <a:ea typeface="Rambla"/>
                <a:cs typeface="Rambla"/>
                <a:sym typeface="Rambla"/>
              </a:rPr>
              <a:t> </a:t>
            </a:r>
            <a:endParaRPr/>
          </a:p>
        </p:txBody>
      </p:sp>
      <p:pic>
        <p:nvPicPr>
          <p:cNvPr id="1499" name="Google Shape;1499;p115"/>
          <p:cNvPicPr preferRelativeResize="0"/>
          <p:nvPr/>
        </p:nvPicPr>
        <p:blipFill rotWithShape="1">
          <a:blip r:embed="rId3">
            <a:alphaModFix/>
          </a:blip>
          <a:srcRect b="0" l="0" r="0" t="0"/>
          <a:stretch/>
        </p:blipFill>
        <p:spPr>
          <a:xfrm>
            <a:off x="609600" y="2743200"/>
            <a:ext cx="5791200" cy="3276600"/>
          </a:xfrm>
          <a:prstGeom prst="rect">
            <a:avLst/>
          </a:prstGeom>
          <a:noFill/>
          <a:ln>
            <a:noFill/>
          </a:ln>
        </p:spPr>
      </p:pic>
      <p:cxnSp>
        <p:nvCxnSpPr>
          <p:cNvPr id="1500" name="Google Shape;1500;p115"/>
          <p:cNvCxnSpPr/>
          <p:nvPr/>
        </p:nvCxnSpPr>
        <p:spPr>
          <a:xfrm>
            <a:off x="6400800" y="3733800"/>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501" name="Google Shape;1501;p115"/>
          <p:cNvSpPr/>
          <p:nvPr/>
        </p:nvSpPr>
        <p:spPr>
          <a:xfrm>
            <a:off x="6629400" y="3200400"/>
            <a:ext cx="2133600" cy="10668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Working files new organization records</a:t>
            </a:r>
            <a:endParaRPr/>
          </a:p>
        </p:txBody>
      </p:sp>
      <p:sp>
        <p:nvSpPr>
          <p:cNvPr id="1502" name="Google Shape;1502;p115"/>
          <p:cNvSpPr txBox="1"/>
          <p:nvPr/>
        </p:nvSpPr>
        <p:spPr>
          <a:xfrm>
            <a:off x="609600" y="5715000"/>
            <a:ext cx="7893050" cy="3667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FIGURE 1:</a:t>
            </a:r>
            <a:r>
              <a:rPr b="0" i="0" lang="en-US" sz="1800" u="none" cap="none" strike="noStrike">
                <a:solidFill>
                  <a:schemeClr val="dk1"/>
                </a:solidFill>
                <a:latin typeface="Arial"/>
                <a:ea typeface="Arial"/>
                <a:cs typeface="Arial"/>
                <a:sym typeface="Arial"/>
              </a:rPr>
              <a:t> Source verification, alteration, and common interchange stages.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7" name="Shape 1507"/>
        <p:cNvGrpSpPr/>
        <p:nvPr/>
      </p:nvGrpSpPr>
      <p:grpSpPr>
        <a:xfrm>
          <a:off x="0" y="0"/>
          <a:ext cx="0" cy="0"/>
          <a:chOff x="0" y="0"/>
          <a:chExt cx="0" cy="0"/>
        </a:xfrm>
      </p:grpSpPr>
      <p:sp>
        <p:nvSpPr>
          <p:cNvPr id="1508" name="Google Shape;1508;p11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09" name="Google Shape;1509;p11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510" name="Google Shape;1510;p116"/>
          <p:cNvSpPr txBox="1"/>
          <p:nvPr>
            <p:ph idx="1" type="body"/>
          </p:nvPr>
        </p:nvSpPr>
        <p:spPr>
          <a:xfrm>
            <a:off x="457200" y="1066800"/>
            <a:ext cx="8229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2. Source Alteration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append data from secondary sources.</a:t>
            </a:r>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In this case the HR ERP Region table — to the primary organizational extract file </a:t>
            </a:r>
            <a:endParaRPr b="1" i="0" sz="1400" u="none" cap="none" strike="noStrike">
              <a:solidFill>
                <a:srgbClr val="3C5658"/>
              </a:solidFill>
              <a:latin typeface="Rambla"/>
              <a:ea typeface="Rambla"/>
              <a:cs typeface="Rambla"/>
              <a:sym typeface="Rambla"/>
            </a:endParaRPr>
          </a:p>
          <a:p>
            <a:pPr indent="-139700" lvl="0" marL="228600" marR="0" rtl="0" algn="l">
              <a:lnSpc>
                <a:spcPct val="120000"/>
              </a:lnSpc>
              <a:spcBef>
                <a:spcPts val="280"/>
              </a:spcBef>
              <a:spcAft>
                <a:spcPts val="0"/>
              </a:spcAft>
              <a:buClr>
                <a:srgbClr val="006887"/>
              </a:buClr>
              <a:buSzPts val="1400"/>
              <a:buFont typeface="Noto Symbol"/>
              <a:buNone/>
            </a:pPr>
            <a:r>
              <a:t/>
            </a:r>
            <a:endParaRPr b="1" i="0" sz="1400" u="none" cap="none" strike="noStrike">
              <a:solidFill>
                <a:srgbClr val="3C5658"/>
              </a:solidFill>
              <a:latin typeface="Rambla"/>
              <a:ea typeface="Rambla"/>
              <a:cs typeface="Rambla"/>
              <a:sym typeface="Rambla"/>
            </a:endParaRPr>
          </a:p>
        </p:txBody>
      </p:sp>
      <p:pic>
        <p:nvPicPr>
          <p:cNvPr id="1511" name="Google Shape;1511;p116"/>
          <p:cNvPicPr preferRelativeResize="0"/>
          <p:nvPr/>
        </p:nvPicPr>
        <p:blipFill rotWithShape="1">
          <a:blip r:embed="rId3">
            <a:alphaModFix/>
          </a:blip>
          <a:srcRect b="0" l="0" r="0" t="0"/>
          <a:stretch/>
        </p:blipFill>
        <p:spPr>
          <a:xfrm>
            <a:off x="1295400" y="3276600"/>
            <a:ext cx="4343400" cy="2743200"/>
          </a:xfrm>
          <a:prstGeom prst="rect">
            <a:avLst/>
          </a:prstGeom>
          <a:noFill/>
          <a:ln>
            <a:noFill/>
          </a:ln>
        </p:spPr>
      </p:pic>
      <p:cxnSp>
        <p:nvCxnSpPr>
          <p:cNvPr id="1512" name="Google Shape;1512;p116"/>
          <p:cNvCxnSpPr/>
          <p:nvPr/>
        </p:nvCxnSpPr>
        <p:spPr>
          <a:xfrm>
            <a:off x="5638800" y="4313237"/>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513" name="Google Shape;1513;p116"/>
          <p:cNvSpPr/>
          <p:nvPr/>
        </p:nvSpPr>
        <p:spPr>
          <a:xfrm>
            <a:off x="5867400" y="3779837"/>
            <a:ext cx="2057400" cy="9144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Working file new organization records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1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29" name="Google Shape;229;p1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Marts</a:t>
            </a:r>
            <a:endParaRPr/>
          </a:p>
        </p:txBody>
      </p:sp>
      <p:sp>
        <p:nvSpPr>
          <p:cNvPr id="230" name="Google Shape;230;p18"/>
          <p:cNvSpPr txBox="1"/>
          <p:nvPr>
            <p:ph idx="1" type="body"/>
          </p:nvPr>
        </p:nvSpPr>
        <p:spPr>
          <a:xfrm>
            <a:off x="304800" y="1295400"/>
            <a:ext cx="84582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Influence to have Data Marts:</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Enterprise wide data warehousing projects have a very large cycle time</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Getting consensus between multiple parties may also be difficult</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Departments may not be satisfied with priority accorded to them</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Application/database distribution is also an important factor</a:t>
            </a:r>
            <a:endParaRPr/>
          </a:p>
          <a:p>
            <a:pPr indent="-228600" lvl="0" marL="228600" marR="0" rtl="0" algn="l">
              <a:lnSpc>
                <a:spcPct val="11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10000"/>
              </a:lnSpc>
              <a:spcBef>
                <a:spcPts val="40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Definition:</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Subject or Application Oriented Business View of Warehouse</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Quick Solution to a specific Business Problem</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Finance, Manufacturing, Sales etc.</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Smaller amount of data used for Analytic Processing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8" name="Shape 1518"/>
        <p:cNvGrpSpPr/>
        <p:nvPr/>
      </p:nvGrpSpPr>
      <p:grpSpPr>
        <a:xfrm>
          <a:off x="0" y="0"/>
          <a:ext cx="0" cy="0"/>
          <a:chOff x="0" y="0"/>
          <a:chExt cx="0" cy="0"/>
        </a:xfrm>
      </p:grpSpPr>
      <p:sp>
        <p:nvSpPr>
          <p:cNvPr id="1519" name="Google Shape;1519;p11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20" name="Google Shape;1520;p11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521" name="Google Shape;1521;p117"/>
          <p:cNvSpPr txBox="1"/>
          <p:nvPr>
            <p:ph idx="1" type="body"/>
          </p:nvPr>
        </p:nvSpPr>
        <p:spPr>
          <a:xfrm>
            <a:off x="457200" y="1066800"/>
            <a:ext cx="82296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3. Common Interchange</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we find that the region name values stored in the HR ERP system do not conform to the established enterprise definitions thus we need to use the merge infrastructure utility to update the organization record region names to reflect the enterprise versions ……….</a:t>
            </a:r>
            <a:endParaRPr/>
          </a:p>
        </p:txBody>
      </p:sp>
      <p:pic>
        <p:nvPicPr>
          <p:cNvPr id="1522" name="Google Shape;1522;p117"/>
          <p:cNvPicPr preferRelativeResize="0"/>
          <p:nvPr/>
        </p:nvPicPr>
        <p:blipFill rotWithShape="1">
          <a:blip r:embed="rId3">
            <a:alphaModFix/>
          </a:blip>
          <a:srcRect b="0" l="0" r="0" t="0"/>
          <a:stretch/>
        </p:blipFill>
        <p:spPr>
          <a:xfrm>
            <a:off x="762000" y="3200400"/>
            <a:ext cx="7620000" cy="2752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1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29" name="Google Shape;1529;p11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530" name="Google Shape;1530;p118"/>
          <p:cNvSpPr txBox="1"/>
          <p:nvPr>
            <p:ph idx="1" type="body"/>
          </p:nvPr>
        </p:nvSpPr>
        <p:spPr>
          <a:xfrm>
            <a:off x="457200" y="1066800"/>
            <a:ext cx="8229600" cy="2057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4. Target Load Determination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compare the current load of organization records against those previously loaded in earlier batch cycles </a:t>
            </a:r>
            <a:endParaRPr/>
          </a:p>
        </p:txBody>
      </p:sp>
      <p:pic>
        <p:nvPicPr>
          <p:cNvPr id="1531" name="Google Shape;1531;p118"/>
          <p:cNvPicPr preferRelativeResize="0"/>
          <p:nvPr/>
        </p:nvPicPr>
        <p:blipFill rotWithShape="1">
          <a:blip r:embed="rId3">
            <a:alphaModFix/>
          </a:blip>
          <a:srcRect b="0" l="0" r="0" t="0"/>
          <a:stretch/>
        </p:blipFill>
        <p:spPr>
          <a:xfrm>
            <a:off x="0" y="3048000"/>
            <a:ext cx="9144000" cy="3657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6" name="Shape 1536"/>
        <p:cNvGrpSpPr/>
        <p:nvPr/>
      </p:nvGrpSpPr>
      <p:grpSpPr>
        <a:xfrm>
          <a:off x="0" y="0"/>
          <a:ext cx="0" cy="0"/>
          <a:chOff x="0" y="0"/>
          <a:chExt cx="0" cy="0"/>
        </a:xfrm>
      </p:grpSpPr>
      <p:sp>
        <p:nvSpPr>
          <p:cNvPr id="1537" name="Google Shape;1537;p11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38" name="Google Shape;1538;p11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Example</a:t>
            </a:r>
            <a:endParaRPr/>
          </a:p>
        </p:txBody>
      </p:sp>
      <p:sp>
        <p:nvSpPr>
          <p:cNvPr id="1539" name="Google Shape;1539;p119"/>
          <p:cNvSpPr txBox="1"/>
          <p:nvPr>
            <p:ph idx="1" type="body"/>
          </p:nvPr>
        </p:nvSpPr>
        <p:spPr>
          <a:xfrm>
            <a:off x="457200" y="1066800"/>
            <a:ext cx="82296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5. Aggregation</a:t>
            </a:r>
            <a:endParaRPr/>
          </a:p>
          <a:p>
            <a:pPr indent="-228600" lvl="0" marL="228600" marR="0" rtl="0" algn="l">
              <a:lnSpc>
                <a:spcPct val="11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flag new rows for insertion: current load-cycle records that have relevant columns that do not match their corresponding organization dimension table rows, new region names, or manager IDs</a:t>
            </a:r>
            <a:endParaRPr/>
          </a:p>
        </p:txBody>
      </p:sp>
      <p:pic>
        <p:nvPicPr>
          <p:cNvPr id="1540" name="Google Shape;1540;p119"/>
          <p:cNvPicPr preferRelativeResize="0"/>
          <p:nvPr/>
        </p:nvPicPr>
        <p:blipFill rotWithShape="1">
          <a:blip r:embed="rId3">
            <a:alphaModFix/>
          </a:blip>
          <a:srcRect b="0" l="0" r="0" t="0"/>
          <a:stretch/>
        </p:blipFill>
        <p:spPr>
          <a:xfrm>
            <a:off x="609600" y="3276600"/>
            <a:ext cx="7620000" cy="2971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4" name="Shape 1544"/>
        <p:cNvGrpSpPr/>
        <p:nvPr/>
      </p:nvGrpSpPr>
      <p:grpSpPr>
        <a:xfrm>
          <a:off x="0" y="0"/>
          <a:ext cx="0" cy="0"/>
          <a:chOff x="0" y="0"/>
          <a:chExt cx="0" cy="0"/>
        </a:xfrm>
      </p:grpSpPr>
      <p:sp>
        <p:nvSpPr>
          <p:cNvPr id="1545" name="Google Shape;1545;p12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46" name="Google Shape;1546;p12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Source to EDW - Example</a:t>
            </a:r>
            <a:endParaRPr/>
          </a:p>
        </p:txBody>
      </p:sp>
      <p:grpSp>
        <p:nvGrpSpPr>
          <p:cNvPr id="1547" name="Google Shape;1547;p120"/>
          <p:cNvGrpSpPr/>
          <p:nvPr/>
        </p:nvGrpSpPr>
        <p:grpSpPr>
          <a:xfrm>
            <a:off x="282575" y="1250950"/>
            <a:ext cx="8861425" cy="3429000"/>
            <a:chOff x="76200" y="990600"/>
            <a:chExt cx="8861425" cy="3657600"/>
          </a:xfrm>
        </p:grpSpPr>
        <p:sp>
          <p:nvSpPr>
            <p:cNvPr id="1548" name="Google Shape;1548;p120"/>
            <p:cNvSpPr/>
            <p:nvPr/>
          </p:nvSpPr>
          <p:spPr>
            <a:xfrm>
              <a:off x="76200" y="1371600"/>
              <a:ext cx="8763000" cy="3276600"/>
            </a:xfrm>
            <a:prstGeom prst="rect">
              <a:avLst/>
            </a:prstGeom>
            <a:solidFill>
              <a:srgbClr val="CCFFCC"/>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49" name="Google Shape;1549;p120"/>
            <p:cNvSpPr/>
            <p:nvPr/>
          </p:nvSpPr>
          <p:spPr>
            <a:xfrm>
              <a:off x="3124200" y="1143000"/>
              <a:ext cx="4581525" cy="2663825"/>
            </a:xfrm>
            <a:prstGeom prst="can">
              <a:avLst>
                <a:gd fmla="val 2677" name="adj"/>
              </a:avLst>
            </a:prstGeom>
            <a:gradFill>
              <a:gsLst>
                <a:gs pos="0">
                  <a:srgbClr val="99CCFF"/>
                </a:gs>
                <a:gs pos="50000">
                  <a:schemeClr val="lt1"/>
                </a:gs>
                <a:gs pos="100000">
                  <a:srgbClr val="99CCFF"/>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0" name="Google Shape;1550;p120"/>
            <p:cNvSpPr/>
            <p:nvPr/>
          </p:nvSpPr>
          <p:spPr>
            <a:xfrm>
              <a:off x="3424237" y="2155825"/>
              <a:ext cx="700087" cy="609600"/>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1" name="Google Shape;1551;p120"/>
            <p:cNvSpPr txBox="1"/>
            <p:nvPr/>
          </p:nvSpPr>
          <p:spPr>
            <a:xfrm>
              <a:off x="3238500" y="2743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Staging</a:t>
              </a:r>
              <a:endParaRPr/>
            </a:p>
          </p:txBody>
        </p:sp>
        <p:grpSp>
          <p:nvGrpSpPr>
            <p:cNvPr id="1552" name="Google Shape;1552;p120"/>
            <p:cNvGrpSpPr/>
            <p:nvPr/>
          </p:nvGrpSpPr>
          <p:grpSpPr>
            <a:xfrm>
              <a:off x="4851400" y="1570037"/>
              <a:ext cx="1295400" cy="1766887"/>
              <a:chOff x="3994150" y="1628775"/>
              <a:chExt cx="1295400" cy="1871662"/>
            </a:xfrm>
          </p:grpSpPr>
          <p:sp>
            <p:nvSpPr>
              <p:cNvPr id="1553" name="Google Shape;1553;p120"/>
              <p:cNvSpPr/>
              <p:nvPr/>
            </p:nvSpPr>
            <p:spPr>
              <a:xfrm>
                <a:off x="3994150" y="1628775"/>
                <a:ext cx="1295400" cy="1871662"/>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1554" name="Google Shape;1554;p120"/>
              <p:cNvGrpSpPr/>
              <p:nvPr/>
            </p:nvGrpSpPr>
            <p:grpSpPr>
              <a:xfrm>
                <a:off x="4065587" y="1844675"/>
                <a:ext cx="863600" cy="1368424"/>
                <a:chOff x="4065587" y="1844675"/>
                <a:chExt cx="863600" cy="1368424"/>
              </a:xfrm>
            </p:grpSpPr>
            <p:sp>
              <p:nvSpPr>
                <p:cNvPr id="1555" name="Google Shape;1555;p120"/>
                <p:cNvSpPr txBox="1"/>
                <p:nvPr/>
              </p:nvSpPr>
              <p:spPr>
                <a:xfrm>
                  <a:off x="4640262" y="28527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6" name="Google Shape;1556;p120"/>
                <p:cNvSpPr txBox="1"/>
                <p:nvPr/>
              </p:nvSpPr>
              <p:spPr>
                <a:xfrm>
                  <a:off x="4640262"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7" name="Google Shape;1557;p120"/>
                <p:cNvSpPr txBox="1"/>
                <p:nvPr/>
              </p:nvSpPr>
              <p:spPr>
                <a:xfrm>
                  <a:off x="4065587"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8" name="Google Shape;1558;p120"/>
                <p:cNvSpPr txBox="1"/>
                <p:nvPr/>
              </p:nvSpPr>
              <p:spPr>
                <a:xfrm>
                  <a:off x="4570412"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9" name="Google Shape;1559;p120"/>
                <p:cNvSpPr txBox="1"/>
                <p:nvPr/>
              </p:nvSpPr>
              <p:spPr>
                <a:xfrm>
                  <a:off x="4065587"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560" name="Google Shape;1560;p120"/>
                <p:cNvCxnSpPr/>
                <p:nvPr/>
              </p:nvCxnSpPr>
              <p:spPr>
                <a:xfrm flipH="1" rot="10800000">
                  <a:off x="4859337" y="2025650"/>
                  <a:ext cx="69850" cy="576262"/>
                </a:xfrm>
                <a:prstGeom prst="bentConnector3">
                  <a:avLst>
                    <a:gd fmla="val 92291" name="adj1"/>
                  </a:avLst>
                </a:prstGeom>
                <a:noFill/>
                <a:ln cap="flat" cmpd="sng" w="9525">
                  <a:solidFill>
                    <a:schemeClr val="dk1"/>
                  </a:solidFill>
                  <a:prstDash val="solid"/>
                  <a:miter lim="8000"/>
                  <a:headEnd len="sm" w="sm" type="none"/>
                  <a:tailEnd len="med" w="med" type="triangle"/>
                </a:ln>
              </p:spPr>
            </p:cxnSp>
            <p:cxnSp>
              <p:nvCxnSpPr>
                <p:cNvPr id="1561" name="Google Shape;1561;p120"/>
                <p:cNvCxnSpPr/>
                <p:nvPr/>
              </p:nvCxnSpPr>
              <p:spPr>
                <a:xfrm flipH="1" rot="5400000">
                  <a:off x="4354512" y="2060575"/>
                  <a:ext cx="215900" cy="504825"/>
                </a:xfrm>
                <a:prstGeom prst="bentConnector3">
                  <a:avLst>
                    <a:gd fmla="val 50000" name="adj1"/>
                  </a:avLst>
                </a:prstGeom>
                <a:noFill/>
                <a:ln cap="flat" cmpd="sng" w="9525">
                  <a:solidFill>
                    <a:schemeClr val="dk1"/>
                  </a:solidFill>
                  <a:prstDash val="solid"/>
                  <a:miter lim="8000"/>
                  <a:headEnd len="sm" w="sm" type="none"/>
                  <a:tailEnd len="med" w="med" type="triangle"/>
                </a:ln>
              </p:spPr>
            </p:cxnSp>
            <p:cxnSp>
              <p:nvCxnSpPr>
                <p:cNvPr id="1562" name="Google Shape;1562;p120"/>
                <p:cNvCxnSpPr/>
                <p:nvPr/>
              </p:nvCxnSpPr>
              <p:spPr>
                <a:xfrm rot="10800000">
                  <a:off x="4354512" y="2601912"/>
                  <a:ext cx="215900" cy="0"/>
                </a:xfrm>
                <a:prstGeom prst="straightConnector1">
                  <a:avLst/>
                </a:prstGeom>
                <a:noFill/>
                <a:ln cap="flat" cmpd="sng" w="9525">
                  <a:solidFill>
                    <a:schemeClr val="dk1"/>
                  </a:solidFill>
                  <a:prstDash val="solid"/>
                  <a:miter lim="8000"/>
                  <a:headEnd len="sm" w="sm" type="none"/>
                  <a:tailEnd len="med" w="med" type="triangle"/>
                </a:ln>
              </p:spPr>
            </p:cxnSp>
            <p:cxnSp>
              <p:nvCxnSpPr>
                <p:cNvPr id="1563" name="Google Shape;1563;p120"/>
                <p:cNvCxnSpPr/>
                <p:nvPr/>
              </p:nvCxnSpPr>
              <p:spPr>
                <a:xfrm flipH="1" rot="-5400000">
                  <a:off x="4298950" y="2692400"/>
                  <a:ext cx="252412" cy="430212"/>
                </a:xfrm>
                <a:prstGeom prst="bentConnector2">
                  <a:avLst/>
                </a:prstGeom>
                <a:noFill/>
                <a:ln cap="flat" cmpd="sng" w="9525">
                  <a:solidFill>
                    <a:schemeClr val="dk1"/>
                  </a:solidFill>
                  <a:prstDash val="solid"/>
                  <a:miter lim="8000"/>
                  <a:headEnd len="sm" w="sm" type="none"/>
                  <a:tailEnd len="med" w="med" type="triangle"/>
                </a:ln>
              </p:spPr>
            </p:cxnSp>
          </p:grpSp>
          <p:sp>
            <p:nvSpPr>
              <p:cNvPr id="1564" name="Google Shape;1564;p120"/>
              <p:cNvSpPr txBox="1"/>
              <p:nvPr/>
            </p:nvSpPr>
            <p:spPr>
              <a:xfrm>
                <a:off x="4210050" y="3213100"/>
                <a:ext cx="863600" cy="2762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FSLDM</a:t>
                </a:r>
                <a:endParaRPr/>
              </a:p>
            </p:txBody>
          </p:sp>
        </p:grpSp>
        <p:sp>
          <p:nvSpPr>
            <p:cNvPr id="1565" name="Google Shape;1565;p120"/>
            <p:cNvSpPr txBox="1"/>
            <p:nvPr/>
          </p:nvSpPr>
          <p:spPr>
            <a:xfrm>
              <a:off x="4000500" y="3398837"/>
              <a:ext cx="1409700"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EDW</a:t>
              </a:r>
              <a:endParaRPr/>
            </a:p>
          </p:txBody>
        </p:sp>
        <p:cxnSp>
          <p:nvCxnSpPr>
            <p:cNvPr id="1566" name="Google Shape;1566;p120"/>
            <p:cNvCxnSpPr/>
            <p:nvPr/>
          </p:nvCxnSpPr>
          <p:spPr>
            <a:xfrm flipH="1" rot="10800000">
              <a:off x="4124325" y="2454275"/>
              <a:ext cx="727075" cy="6350"/>
            </a:xfrm>
            <a:prstGeom prst="straightConnector1">
              <a:avLst/>
            </a:prstGeom>
            <a:noFill/>
            <a:ln cap="flat" cmpd="sng" w="19050">
              <a:solidFill>
                <a:schemeClr val="dk1"/>
              </a:solidFill>
              <a:prstDash val="solid"/>
              <a:miter lim="8000"/>
              <a:headEnd len="sm" w="sm" type="none"/>
              <a:tailEnd len="med" w="med" type="triangle"/>
            </a:ln>
          </p:spPr>
        </p:cxnSp>
        <p:sp>
          <p:nvSpPr>
            <p:cNvPr id="1567" name="Google Shape;1567;p120"/>
            <p:cNvSpPr/>
            <p:nvPr/>
          </p:nvSpPr>
          <p:spPr>
            <a:xfrm>
              <a:off x="6686550" y="1927225"/>
              <a:ext cx="865187" cy="930275"/>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0" i="0" lang="en-US" sz="1200" u="none" cap="none" strike="noStrike">
                  <a:solidFill>
                    <a:schemeClr val="dk1"/>
                  </a:solidFill>
                  <a:latin typeface="Rambla"/>
                  <a:ea typeface="Rambla"/>
                  <a:cs typeface="Rambla"/>
                  <a:sym typeface="Rambla"/>
                </a:rPr>
                <a:t>HO Data mart</a:t>
              </a:r>
              <a:endParaRPr/>
            </a:p>
          </p:txBody>
        </p:sp>
        <p:cxnSp>
          <p:nvCxnSpPr>
            <p:cNvPr id="1568" name="Google Shape;1568;p120"/>
            <p:cNvCxnSpPr/>
            <p:nvPr/>
          </p:nvCxnSpPr>
          <p:spPr>
            <a:xfrm flipH="1" rot="10800000">
              <a:off x="6146800" y="2392362"/>
              <a:ext cx="539750" cy="61912"/>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69" name="Google Shape;1569;p120"/>
            <p:cNvSpPr/>
            <p:nvPr/>
          </p:nvSpPr>
          <p:spPr>
            <a:xfrm>
              <a:off x="8162925" y="2765425"/>
              <a:ext cx="671512" cy="504825"/>
            </a:xfrm>
            <a:prstGeom prst="flowChartMultidocument">
              <a:avLst/>
            </a:prstGeom>
            <a:solidFill>
              <a:srgbClr val="FFFF99"/>
            </a:solidFill>
            <a:ln cap="flat" cmpd="sng" w="9525">
              <a:solidFill>
                <a:schemeClr val="dk1"/>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HO Reports</a:t>
              </a:r>
              <a:endParaRPr/>
            </a:p>
          </p:txBody>
        </p:sp>
        <p:sp>
          <p:nvSpPr>
            <p:cNvPr id="1570" name="Google Shape;1570;p120"/>
            <p:cNvSpPr/>
            <p:nvPr/>
          </p:nvSpPr>
          <p:spPr>
            <a:xfrm>
              <a:off x="1600200" y="1447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1</a:t>
              </a:r>
              <a:endParaRPr/>
            </a:p>
          </p:txBody>
        </p:sp>
        <p:sp>
          <p:nvSpPr>
            <p:cNvPr id="1571" name="Google Shape;1571;p120"/>
            <p:cNvSpPr/>
            <p:nvPr/>
          </p:nvSpPr>
          <p:spPr>
            <a:xfrm>
              <a:off x="4321175" y="225901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3</a:t>
              </a:r>
              <a:endParaRPr/>
            </a:p>
          </p:txBody>
        </p:sp>
        <p:sp>
          <p:nvSpPr>
            <p:cNvPr id="1572" name="Google Shape;1572;p120"/>
            <p:cNvSpPr/>
            <p:nvPr/>
          </p:nvSpPr>
          <p:spPr>
            <a:xfrm>
              <a:off x="7896225" y="2397125"/>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5</a:t>
              </a:r>
              <a:endParaRPr/>
            </a:p>
          </p:txBody>
        </p:sp>
        <p:sp>
          <p:nvSpPr>
            <p:cNvPr id="1573" name="Google Shape;1573;p120"/>
            <p:cNvSpPr txBox="1"/>
            <p:nvPr/>
          </p:nvSpPr>
          <p:spPr>
            <a:xfrm>
              <a:off x="5041900" y="1120775"/>
              <a:ext cx="10795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Teradata</a:t>
              </a:r>
              <a:endParaRPr/>
            </a:p>
          </p:txBody>
        </p:sp>
        <p:cxnSp>
          <p:nvCxnSpPr>
            <p:cNvPr id="1574" name="Google Shape;1574;p120"/>
            <p:cNvCxnSpPr/>
            <p:nvPr/>
          </p:nvCxnSpPr>
          <p:spPr>
            <a:xfrm>
              <a:off x="1524000" y="2362200"/>
              <a:ext cx="762000" cy="38100"/>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75" name="Google Shape;1575;p120"/>
            <p:cNvSpPr/>
            <p:nvPr/>
          </p:nvSpPr>
          <p:spPr>
            <a:xfrm>
              <a:off x="6272212" y="226536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4</a:t>
              </a:r>
              <a:endParaRPr/>
            </a:p>
          </p:txBody>
        </p:sp>
        <p:cxnSp>
          <p:nvCxnSpPr>
            <p:cNvPr id="1576" name="Google Shape;1576;p120"/>
            <p:cNvCxnSpPr/>
            <p:nvPr/>
          </p:nvCxnSpPr>
          <p:spPr>
            <a:xfrm>
              <a:off x="7551737" y="2392362"/>
              <a:ext cx="923925" cy="401637"/>
            </a:xfrm>
            <a:prstGeom prst="bentConnector2">
              <a:avLst/>
            </a:prstGeom>
            <a:noFill/>
            <a:ln cap="flat" cmpd="sng" w="12700">
              <a:solidFill>
                <a:schemeClr val="dk1"/>
              </a:solidFill>
              <a:prstDash val="solid"/>
              <a:miter lim="8000"/>
              <a:headEnd len="sm" w="sm" type="none"/>
              <a:tailEnd len="med" w="med" type="triangle"/>
            </a:ln>
          </p:spPr>
        </p:cxnSp>
        <p:grpSp>
          <p:nvGrpSpPr>
            <p:cNvPr id="1577" name="Google Shape;1577;p120"/>
            <p:cNvGrpSpPr/>
            <p:nvPr/>
          </p:nvGrpSpPr>
          <p:grpSpPr>
            <a:xfrm>
              <a:off x="1828800" y="2362200"/>
              <a:ext cx="609600" cy="457200"/>
              <a:chOff x="6934200" y="5029200"/>
              <a:chExt cx="835025" cy="457200"/>
            </a:xfrm>
          </p:grpSpPr>
          <p:pic>
            <p:nvPicPr>
              <p:cNvPr id="1578" name="Google Shape;1578;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79" name="Google Shape;1579;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grpSp>
          <p:nvGrpSpPr>
            <p:cNvPr id="1580" name="Google Shape;1580;p120"/>
            <p:cNvGrpSpPr/>
            <p:nvPr/>
          </p:nvGrpSpPr>
          <p:grpSpPr>
            <a:xfrm>
              <a:off x="4200525" y="2446337"/>
              <a:ext cx="609600" cy="457200"/>
              <a:chOff x="6934200" y="5029200"/>
              <a:chExt cx="835025" cy="457200"/>
            </a:xfrm>
          </p:grpSpPr>
          <p:pic>
            <p:nvPicPr>
              <p:cNvPr id="1581" name="Google Shape;1581;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82" name="Google Shape;1582;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grpSp>
          <p:nvGrpSpPr>
            <p:cNvPr id="1583" name="Google Shape;1583;p120"/>
            <p:cNvGrpSpPr/>
            <p:nvPr/>
          </p:nvGrpSpPr>
          <p:grpSpPr>
            <a:xfrm>
              <a:off x="6181725" y="2484437"/>
              <a:ext cx="609600" cy="457200"/>
              <a:chOff x="6934200" y="5029200"/>
              <a:chExt cx="835025" cy="457200"/>
            </a:xfrm>
          </p:grpSpPr>
          <p:pic>
            <p:nvPicPr>
              <p:cNvPr id="1584" name="Google Shape;1584;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85" name="Google Shape;1585;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sp>
          <p:nvSpPr>
            <p:cNvPr id="1586" name="Google Shape;1586;p120"/>
            <p:cNvSpPr txBox="1"/>
            <p:nvPr/>
          </p:nvSpPr>
          <p:spPr>
            <a:xfrm>
              <a:off x="304800" y="990600"/>
              <a:ext cx="1600200" cy="1793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100" u="none" cap="none" strike="noStrike">
                  <a:solidFill>
                    <a:schemeClr val="dk1"/>
                  </a:solidFill>
                  <a:latin typeface="Rambla"/>
                  <a:ea typeface="Rambla"/>
                  <a:cs typeface="Rambla"/>
                  <a:sym typeface="Rambla"/>
                </a:rPr>
                <a:t>Source Data Feeds</a:t>
              </a:r>
              <a:endParaRPr/>
            </a:p>
          </p:txBody>
        </p:sp>
        <p:sp>
          <p:nvSpPr>
            <p:cNvPr id="1587" name="Google Shape;1587;p120"/>
            <p:cNvSpPr/>
            <p:nvPr/>
          </p:nvSpPr>
          <p:spPr>
            <a:xfrm>
              <a:off x="471487" y="2138362"/>
              <a:ext cx="128111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Brach 2-12)</a:t>
              </a:r>
              <a:endParaRPr/>
            </a:p>
            <a:p>
              <a:pPr indent="0" lvl="0" marL="0" marR="0" rtl="0" algn="l">
                <a:lnSpc>
                  <a:spcPct val="100000"/>
                </a:lnSpc>
                <a:spcBef>
                  <a:spcPts val="0"/>
                </a:spcBef>
                <a:spcAft>
                  <a:spcPts val="0"/>
                </a:spcAft>
                <a:buNone/>
              </a:pPr>
              <a:r>
                <a:t/>
              </a:r>
              <a:endParaRPr b="1" i="0" sz="1000" u="none" cap="none" strike="noStrike">
                <a:solidFill>
                  <a:schemeClr val="dk1"/>
                </a:solidFill>
                <a:latin typeface="Rambla"/>
                <a:ea typeface="Rambla"/>
                <a:cs typeface="Rambla"/>
                <a:sym typeface="Rambla"/>
              </a:endParaRPr>
            </a:p>
          </p:txBody>
        </p:sp>
        <p:sp>
          <p:nvSpPr>
            <p:cNvPr id="1588" name="Google Shape;1588;p120"/>
            <p:cNvSpPr/>
            <p:nvPr/>
          </p:nvSpPr>
          <p:spPr>
            <a:xfrm>
              <a:off x="465137" y="1447800"/>
              <a:ext cx="102076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000" u="none" cap="none" strike="noStrike">
                <a:solidFill>
                  <a:schemeClr val="dk1"/>
                </a:solidFill>
                <a:latin typeface="Rambla"/>
                <a:ea typeface="Rambla"/>
                <a:cs typeface="Rambla"/>
                <a:sym typeface="Rambla"/>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Brach 1)</a:t>
              </a:r>
              <a:endParaRPr/>
            </a:p>
            <a:p>
              <a:pPr indent="0" lvl="0" marL="0" marR="0" rtl="0" algn="l">
                <a:lnSpc>
                  <a:spcPct val="100000"/>
                </a:lnSpc>
                <a:spcBef>
                  <a:spcPts val="0"/>
                </a:spcBef>
                <a:spcAft>
                  <a:spcPts val="0"/>
                </a:spcAft>
                <a:buNone/>
              </a:pPr>
              <a:r>
                <a:t/>
              </a:r>
              <a:endParaRPr b="1" i="0" sz="1000" u="none" cap="none" strike="noStrike">
                <a:solidFill>
                  <a:schemeClr val="dk1"/>
                </a:solidFill>
                <a:latin typeface="Rambla"/>
                <a:ea typeface="Rambla"/>
                <a:cs typeface="Rambla"/>
                <a:sym typeface="Rambla"/>
              </a:endParaRPr>
            </a:p>
          </p:txBody>
        </p:sp>
        <p:sp>
          <p:nvSpPr>
            <p:cNvPr id="1589" name="Google Shape;1589;p120"/>
            <p:cNvSpPr txBox="1"/>
            <p:nvPr/>
          </p:nvSpPr>
          <p:spPr>
            <a:xfrm>
              <a:off x="1981200" y="1981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Landing</a:t>
              </a:r>
              <a:endParaRPr/>
            </a:p>
          </p:txBody>
        </p:sp>
        <p:sp>
          <p:nvSpPr>
            <p:cNvPr id="1590" name="Google Shape;1590;p120"/>
            <p:cNvSpPr/>
            <p:nvPr/>
          </p:nvSpPr>
          <p:spPr>
            <a:xfrm>
              <a:off x="1484312" y="3683000"/>
              <a:ext cx="990600" cy="2286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91" name="Google Shape;1591;p120"/>
            <p:cNvSpPr txBox="1"/>
            <p:nvPr/>
          </p:nvSpPr>
          <p:spPr>
            <a:xfrm>
              <a:off x="1371600" y="3657600"/>
              <a:ext cx="1196975"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Datastage</a:t>
              </a:r>
              <a:endParaRPr/>
            </a:p>
          </p:txBody>
        </p:sp>
        <p:sp>
          <p:nvSpPr>
            <p:cNvPr id="1592" name="Google Shape;1592;p120"/>
            <p:cNvSpPr/>
            <p:nvPr/>
          </p:nvSpPr>
          <p:spPr>
            <a:xfrm>
              <a:off x="3924300" y="38100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93" name="Google Shape;1593;p120"/>
            <p:cNvSpPr txBox="1"/>
            <p:nvPr/>
          </p:nvSpPr>
          <p:spPr>
            <a:xfrm>
              <a:off x="3886200" y="38242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TD/Sunopsis</a:t>
              </a:r>
              <a:endParaRPr/>
            </a:p>
          </p:txBody>
        </p:sp>
        <p:cxnSp>
          <p:nvCxnSpPr>
            <p:cNvPr id="1594" name="Google Shape;1594;p120"/>
            <p:cNvCxnSpPr/>
            <p:nvPr/>
          </p:nvCxnSpPr>
          <p:spPr>
            <a:xfrm>
              <a:off x="1981200" y="2819400"/>
              <a:ext cx="0" cy="838200"/>
            </a:xfrm>
            <a:prstGeom prst="straightConnector1">
              <a:avLst/>
            </a:prstGeom>
            <a:noFill/>
            <a:ln cap="flat" cmpd="sng" w="9525">
              <a:solidFill>
                <a:schemeClr val="dk1"/>
              </a:solidFill>
              <a:prstDash val="solid"/>
              <a:miter lim="8000"/>
              <a:headEnd len="sm" w="sm" type="oval"/>
              <a:tailEnd len="sm" w="sm" type="none"/>
            </a:ln>
          </p:spPr>
        </p:cxnSp>
        <p:cxnSp>
          <p:nvCxnSpPr>
            <p:cNvPr id="1595" name="Google Shape;1595;p120"/>
            <p:cNvCxnSpPr/>
            <p:nvPr/>
          </p:nvCxnSpPr>
          <p:spPr>
            <a:xfrm>
              <a:off x="4368800" y="2908300"/>
              <a:ext cx="0" cy="914400"/>
            </a:xfrm>
            <a:prstGeom prst="straightConnector1">
              <a:avLst/>
            </a:prstGeom>
            <a:noFill/>
            <a:ln cap="flat" cmpd="sng" w="9525">
              <a:solidFill>
                <a:schemeClr val="dk1"/>
              </a:solidFill>
              <a:prstDash val="solid"/>
              <a:miter lim="8000"/>
              <a:headEnd len="sm" w="sm" type="oval"/>
              <a:tailEnd len="sm" w="sm" type="none"/>
            </a:ln>
          </p:spPr>
        </p:cxnSp>
        <p:sp>
          <p:nvSpPr>
            <p:cNvPr id="1596" name="Google Shape;1596;p120"/>
            <p:cNvSpPr/>
            <p:nvPr/>
          </p:nvSpPr>
          <p:spPr>
            <a:xfrm>
              <a:off x="7797800" y="19050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97" name="Google Shape;1597;p120"/>
            <p:cNvSpPr txBox="1"/>
            <p:nvPr/>
          </p:nvSpPr>
          <p:spPr>
            <a:xfrm>
              <a:off x="7858125" y="1901825"/>
              <a:ext cx="1079500"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Hyperion</a:t>
              </a:r>
              <a:endParaRPr/>
            </a:p>
          </p:txBody>
        </p:sp>
        <p:cxnSp>
          <p:nvCxnSpPr>
            <p:cNvPr id="1598" name="Google Shape;1598;p120"/>
            <p:cNvCxnSpPr/>
            <p:nvPr/>
          </p:nvCxnSpPr>
          <p:spPr>
            <a:xfrm>
              <a:off x="8620125" y="2232025"/>
              <a:ext cx="0" cy="533400"/>
            </a:xfrm>
            <a:prstGeom prst="straightConnector1">
              <a:avLst/>
            </a:prstGeom>
            <a:noFill/>
            <a:ln cap="flat" cmpd="sng" w="9525">
              <a:solidFill>
                <a:schemeClr val="dk1"/>
              </a:solidFill>
              <a:prstDash val="solid"/>
              <a:miter lim="8000"/>
              <a:headEnd len="sm" w="sm" type="oval"/>
              <a:tailEnd len="sm" w="sm" type="none"/>
            </a:ln>
          </p:spPr>
        </p:cxnSp>
        <p:sp>
          <p:nvSpPr>
            <p:cNvPr id="1599" name="Google Shape;1599;p120"/>
            <p:cNvSpPr/>
            <p:nvPr/>
          </p:nvSpPr>
          <p:spPr>
            <a:xfrm>
              <a:off x="2514600" y="2362200"/>
              <a:ext cx="533400" cy="685800"/>
            </a:xfrm>
            <a:prstGeom prst="foldedCorner">
              <a:avLst>
                <a:gd fmla="val 16667" name="adj"/>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00" name="Google Shape;1600;p120"/>
            <p:cNvSpPr/>
            <p:nvPr/>
          </p:nvSpPr>
          <p:spPr>
            <a:xfrm>
              <a:off x="2286000" y="2209800"/>
              <a:ext cx="381000" cy="381000"/>
            </a:xfrm>
            <a:prstGeom prst="foldedCorner">
              <a:avLst>
                <a:gd fmla="val 16667" name="adj"/>
              </a:avLst>
            </a:prstGeom>
            <a:solidFill>
              <a:srgbClr val="FFFFFF"/>
            </a:solidFill>
            <a:ln cap="flat" cmpd="sng" w="9525">
              <a:solidFill>
                <a:srgbClr val="FF0000"/>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601" name="Google Shape;1601;p120"/>
            <p:cNvCxnSpPr/>
            <p:nvPr/>
          </p:nvCxnSpPr>
          <p:spPr>
            <a:xfrm>
              <a:off x="1333500" y="1752600"/>
              <a:ext cx="952500" cy="647700"/>
            </a:xfrm>
            <a:prstGeom prst="bentConnector3">
              <a:avLst>
                <a:gd fmla="val 50000" name="adj1"/>
              </a:avLst>
            </a:prstGeom>
            <a:noFill/>
            <a:ln cap="flat" cmpd="sng" w="12700">
              <a:solidFill>
                <a:schemeClr val="dk1"/>
              </a:solidFill>
              <a:prstDash val="solid"/>
              <a:miter lim="8000"/>
              <a:headEnd len="sm" w="sm" type="none"/>
              <a:tailEnd len="med" w="med" type="triangle"/>
            </a:ln>
          </p:spPr>
        </p:cxnSp>
        <p:cxnSp>
          <p:nvCxnSpPr>
            <p:cNvPr id="1602" name="Google Shape;1602;p120"/>
            <p:cNvCxnSpPr/>
            <p:nvPr/>
          </p:nvCxnSpPr>
          <p:spPr>
            <a:xfrm>
              <a:off x="2667000" y="2362200"/>
              <a:ext cx="757237" cy="98425"/>
            </a:xfrm>
            <a:prstGeom prst="bentConnector3">
              <a:avLst>
                <a:gd fmla="val -16477" name="adj1"/>
              </a:avLst>
            </a:prstGeom>
            <a:noFill/>
            <a:ln cap="flat" cmpd="sng" w="12700">
              <a:solidFill>
                <a:schemeClr val="dk1"/>
              </a:solidFill>
              <a:prstDash val="solid"/>
              <a:miter lim="8000"/>
              <a:headEnd len="sm" w="sm" type="none"/>
              <a:tailEnd len="med" w="med" type="triangle"/>
            </a:ln>
          </p:spPr>
        </p:cxnSp>
        <p:cxnSp>
          <p:nvCxnSpPr>
            <p:cNvPr id="1603" name="Google Shape;1603;p120"/>
            <p:cNvCxnSpPr/>
            <p:nvPr/>
          </p:nvCxnSpPr>
          <p:spPr>
            <a:xfrm>
              <a:off x="2895600" y="2857500"/>
              <a:ext cx="0" cy="1054100"/>
            </a:xfrm>
            <a:prstGeom prst="straightConnector1">
              <a:avLst/>
            </a:prstGeom>
            <a:noFill/>
            <a:ln cap="flat" cmpd="sng" w="9525">
              <a:solidFill>
                <a:schemeClr val="dk1"/>
              </a:solidFill>
              <a:prstDash val="solid"/>
              <a:miter lim="8000"/>
              <a:headEnd len="sm" w="sm" type="oval"/>
              <a:tailEnd len="sm" w="sm" type="none"/>
            </a:ln>
          </p:spPr>
        </p:cxnSp>
        <p:sp>
          <p:nvSpPr>
            <p:cNvPr id="1604" name="Google Shape;1604;p120"/>
            <p:cNvSpPr/>
            <p:nvPr/>
          </p:nvSpPr>
          <p:spPr>
            <a:xfrm>
              <a:off x="2679700" y="37719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05" name="Google Shape;1605;p120"/>
            <p:cNvSpPr txBox="1"/>
            <p:nvPr/>
          </p:nvSpPr>
          <p:spPr>
            <a:xfrm>
              <a:off x="2667000" y="3748087"/>
              <a:ext cx="10795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Sunopsis</a:t>
              </a:r>
              <a:endParaRPr/>
            </a:p>
          </p:txBody>
        </p:sp>
        <p:grpSp>
          <p:nvGrpSpPr>
            <p:cNvPr id="1606" name="Google Shape;1606;p120"/>
            <p:cNvGrpSpPr/>
            <p:nvPr/>
          </p:nvGrpSpPr>
          <p:grpSpPr>
            <a:xfrm>
              <a:off x="2743200" y="2362200"/>
              <a:ext cx="609600" cy="457200"/>
              <a:chOff x="6934200" y="5029200"/>
              <a:chExt cx="835025" cy="457200"/>
            </a:xfrm>
          </p:grpSpPr>
          <p:pic>
            <p:nvPicPr>
              <p:cNvPr id="1607" name="Google Shape;1607;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608" name="Google Shape;1608;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sp>
          <p:nvSpPr>
            <p:cNvPr id="1609" name="Google Shape;1609;p120"/>
            <p:cNvSpPr/>
            <p:nvPr/>
          </p:nvSpPr>
          <p:spPr>
            <a:xfrm>
              <a:off x="2743200" y="21336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2</a:t>
              </a:r>
              <a:endParaRPr/>
            </a:p>
          </p:txBody>
        </p:sp>
        <p:cxnSp>
          <p:nvCxnSpPr>
            <p:cNvPr id="1610" name="Google Shape;1610;p120"/>
            <p:cNvCxnSpPr/>
            <p:nvPr/>
          </p:nvCxnSpPr>
          <p:spPr>
            <a:xfrm>
              <a:off x="6324600" y="2971800"/>
              <a:ext cx="0" cy="838200"/>
            </a:xfrm>
            <a:prstGeom prst="straightConnector1">
              <a:avLst/>
            </a:prstGeom>
            <a:noFill/>
            <a:ln cap="flat" cmpd="sng" w="9525">
              <a:solidFill>
                <a:schemeClr val="dk1"/>
              </a:solidFill>
              <a:prstDash val="solid"/>
              <a:miter lim="8000"/>
              <a:headEnd len="sm" w="sm" type="oval"/>
              <a:tailEnd len="sm" w="sm" type="none"/>
            </a:ln>
          </p:spPr>
        </p:cxnSp>
        <p:sp>
          <p:nvSpPr>
            <p:cNvPr id="1611" name="Google Shape;1611;p120"/>
            <p:cNvSpPr/>
            <p:nvPr/>
          </p:nvSpPr>
          <p:spPr>
            <a:xfrm>
              <a:off x="5689600" y="38354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2" name="Google Shape;1612;p120"/>
            <p:cNvSpPr txBox="1"/>
            <p:nvPr/>
          </p:nvSpPr>
          <p:spPr>
            <a:xfrm>
              <a:off x="5664200" y="38496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TD/Sunopsis</a:t>
              </a:r>
              <a:endParaRPr/>
            </a:p>
          </p:txBody>
        </p:sp>
        <p:sp>
          <p:nvSpPr>
            <p:cNvPr id="1613" name="Google Shape;1613;p120"/>
            <p:cNvSpPr txBox="1"/>
            <p:nvPr/>
          </p:nvSpPr>
          <p:spPr>
            <a:xfrm>
              <a:off x="533400" y="1208087"/>
              <a:ext cx="1008062"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Phase I</a:t>
              </a:r>
              <a:endParaRPr/>
            </a:p>
          </p:txBody>
        </p:sp>
        <p:sp>
          <p:nvSpPr>
            <p:cNvPr id="1614" name="Google Shape;1614;p120"/>
            <p:cNvSpPr txBox="1"/>
            <p:nvPr/>
          </p:nvSpPr>
          <p:spPr>
            <a:xfrm>
              <a:off x="533400" y="26924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Phase II</a:t>
              </a:r>
              <a:endParaRPr/>
            </a:p>
          </p:txBody>
        </p:sp>
      </p:grpSp>
      <p:graphicFrame>
        <p:nvGraphicFramePr>
          <p:cNvPr id="1615" name="Google Shape;1615;p120"/>
          <p:cNvGraphicFramePr/>
          <p:nvPr/>
        </p:nvGraphicFramePr>
        <p:xfrm>
          <a:off x="304800" y="4724400"/>
          <a:ext cx="3000000" cy="3000000"/>
        </p:xfrm>
        <a:graphic>
          <a:graphicData uri="http://schemas.openxmlformats.org/drawingml/2006/table">
            <a:tbl>
              <a:tblPr>
                <a:noFill/>
                <a:tableStyleId>{BA705EDB-4B5C-4568-ADAD-4467836E3663}</a:tableStyleId>
              </a:tblPr>
              <a:tblGrid>
                <a:gridCol w="501650"/>
                <a:gridCol w="3841750"/>
              </a:tblGrid>
              <a:tr h="48895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Extract the source data in the landing area (Unix) using IBM Datastage. </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Load into Staging Area (Teradata platform) using Sunopsis packages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8175">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 and load into the EDW hosted on Teradata using Sunopsis/Teradata ETL scripts. EDW is based on FSLDM.</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616" name="Google Shape;1616;p120"/>
          <p:cNvSpPr/>
          <p:nvPr/>
        </p:nvSpPr>
        <p:spPr>
          <a:xfrm>
            <a:off x="457200" y="4876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1</a:t>
            </a:r>
            <a:endParaRPr/>
          </a:p>
        </p:txBody>
      </p:sp>
      <p:graphicFrame>
        <p:nvGraphicFramePr>
          <p:cNvPr id="1617" name="Google Shape;1617;p120"/>
          <p:cNvGraphicFramePr/>
          <p:nvPr/>
        </p:nvGraphicFramePr>
        <p:xfrm>
          <a:off x="4800600" y="4724400"/>
          <a:ext cx="3000000" cy="3000000"/>
        </p:xfrm>
        <a:graphic>
          <a:graphicData uri="http://schemas.openxmlformats.org/drawingml/2006/table">
            <a:tbl>
              <a:tblPr>
                <a:noFill/>
                <a:tableStyleId>{BA705EDB-4B5C-4568-ADAD-4467836E3663}</a:tableStyleId>
              </a:tblPr>
              <a:tblGrid>
                <a:gridCol w="492125"/>
                <a:gridCol w="3775075"/>
              </a:tblGrid>
              <a:tr h="4556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 and load the data from EDW to the HO data mart using Sunopsis/Teradata scripts.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Create Hyperion canned reports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Font typeface="Arial"/>
                        <a:buNone/>
                      </a:pPr>
                      <a:r>
                        <a:t/>
                      </a:r>
                      <a:endParaRPr b="0" i="0" sz="1000" u="none" cap="none" strike="noStrike">
                        <a:solidFill>
                          <a:srgbClr val="3C5658"/>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000" u="none" cap="none" strike="noStrike">
                        <a:solidFill>
                          <a:srgbClr val="3C5658"/>
                        </a:solidFill>
                        <a:latin typeface="Rambla"/>
                        <a:ea typeface="Rambla"/>
                        <a:cs typeface="Rambla"/>
                        <a:sym typeface="Rambla"/>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618" name="Google Shape;1618;p120"/>
          <p:cNvSpPr/>
          <p:nvPr/>
        </p:nvSpPr>
        <p:spPr>
          <a:xfrm>
            <a:off x="457200" y="5348287"/>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2</a:t>
            </a:r>
            <a:endParaRPr/>
          </a:p>
        </p:txBody>
      </p:sp>
      <p:sp>
        <p:nvSpPr>
          <p:cNvPr id="1619" name="Google Shape;1619;p120"/>
          <p:cNvSpPr/>
          <p:nvPr/>
        </p:nvSpPr>
        <p:spPr>
          <a:xfrm>
            <a:off x="457200" y="58674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3</a:t>
            </a:r>
            <a:endParaRPr/>
          </a:p>
        </p:txBody>
      </p:sp>
      <p:sp>
        <p:nvSpPr>
          <p:cNvPr id="1620" name="Google Shape;1620;p120"/>
          <p:cNvSpPr/>
          <p:nvPr/>
        </p:nvSpPr>
        <p:spPr>
          <a:xfrm>
            <a:off x="4953000" y="54102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5</a:t>
            </a:r>
            <a:endParaRPr/>
          </a:p>
        </p:txBody>
      </p:sp>
      <p:sp>
        <p:nvSpPr>
          <p:cNvPr id="1621" name="Google Shape;1621;p120"/>
          <p:cNvSpPr/>
          <p:nvPr/>
        </p:nvSpPr>
        <p:spPr>
          <a:xfrm>
            <a:off x="4927600" y="48387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4</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5" name="Shape 1625"/>
        <p:cNvGrpSpPr/>
        <p:nvPr/>
      </p:nvGrpSpPr>
      <p:grpSpPr>
        <a:xfrm>
          <a:off x="0" y="0"/>
          <a:ext cx="0" cy="0"/>
          <a:chOff x="0" y="0"/>
          <a:chExt cx="0" cy="0"/>
        </a:xfrm>
      </p:grpSpPr>
      <p:sp>
        <p:nvSpPr>
          <p:cNvPr id="1626" name="Google Shape;1626;p12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627" name="Google Shape;1627;p12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Source to EDW - Example</a:t>
            </a:r>
            <a:endParaRPr/>
          </a:p>
        </p:txBody>
      </p:sp>
      <p:grpSp>
        <p:nvGrpSpPr>
          <p:cNvPr id="1628" name="Google Shape;1628;p121"/>
          <p:cNvGrpSpPr/>
          <p:nvPr/>
        </p:nvGrpSpPr>
        <p:grpSpPr>
          <a:xfrm>
            <a:off x="152400" y="669925"/>
            <a:ext cx="8686800" cy="5730875"/>
            <a:chOff x="152400" y="547687"/>
            <a:chExt cx="8991600" cy="6099175"/>
          </a:xfrm>
        </p:grpSpPr>
        <p:sp>
          <p:nvSpPr>
            <p:cNvPr id="1629" name="Google Shape;1629;p121"/>
            <p:cNvSpPr/>
            <p:nvPr/>
          </p:nvSpPr>
          <p:spPr>
            <a:xfrm>
              <a:off x="5486400" y="3733800"/>
              <a:ext cx="1430337" cy="6858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0" name="Google Shape;1630;p121"/>
            <p:cNvSpPr/>
            <p:nvPr/>
          </p:nvSpPr>
          <p:spPr>
            <a:xfrm>
              <a:off x="7180262" y="3530600"/>
              <a:ext cx="1658937" cy="264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1" name="Google Shape;1631;p121"/>
            <p:cNvSpPr/>
            <p:nvPr/>
          </p:nvSpPr>
          <p:spPr>
            <a:xfrm>
              <a:off x="5481637" y="4572000"/>
              <a:ext cx="1430337" cy="137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2" name="Google Shape;1632;p121"/>
            <p:cNvSpPr/>
            <p:nvPr/>
          </p:nvSpPr>
          <p:spPr>
            <a:xfrm>
              <a:off x="2797175" y="3203575"/>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3" name="Google Shape;1633;p121"/>
            <p:cNvSpPr/>
            <p:nvPr/>
          </p:nvSpPr>
          <p:spPr>
            <a:xfrm>
              <a:off x="3119437" y="3813175"/>
              <a:ext cx="820737" cy="235902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4" name="Google Shape;1634;p121"/>
            <p:cNvSpPr txBox="1"/>
            <p:nvPr/>
          </p:nvSpPr>
          <p:spPr>
            <a:xfrm>
              <a:off x="3178175" y="2998787"/>
              <a:ext cx="1905000" cy="354012"/>
            </a:xfrm>
            <a:prstGeom prst="rect">
              <a:avLst/>
            </a:prstGeom>
            <a:gradFill>
              <a:gsLst>
                <a:gs pos="0">
                  <a:srgbClr val="FFE2B8"/>
                </a:gs>
                <a:gs pos="100000">
                  <a:srgbClr val="FF9900"/>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ETL</a:t>
              </a:r>
              <a:endParaRPr/>
            </a:p>
          </p:txBody>
        </p:sp>
        <p:sp>
          <p:nvSpPr>
            <p:cNvPr id="1635" name="Google Shape;1635;p121"/>
            <p:cNvSpPr/>
            <p:nvPr/>
          </p:nvSpPr>
          <p:spPr>
            <a:xfrm>
              <a:off x="3071812" y="1219200"/>
              <a:ext cx="2163762" cy="221297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6" name="Google Shape;1636;p121"/>
            <p:cNvSpPr txBox="1"/>
            <p:nvPr/>
          </p:nvSpPr>
          <p:spPr>
            <a:xfrm>
              <a:off x="3635375" y="1219200"/>
              <a:ext cx="1243012"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ETL Layer</a:t>
              </a:r>
              <a:endParaRPr/>
            </a:p>
          </p:txBody>
        </p:sp>
        <p:sp>
          <p:nvSpPr>
            <p:cNvPr id="1637" name="Google Shape;1637;p121"/>
            <p:cNvSpPr/>
            <p:nvPr/>
          </p:nvSpPr>
          <p:spPr>
            <a:xfrm>
              <a:off x="3406775" y="3432175"/>
              <a:ext cx="274637" cy="377825"/>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8" name="Google Shape;1638;p121"/>
            <p:cNvSpPr/>
            <p:nvPr/>
          </p:nvSpPr>
          <p:spPr>
            <a:xfrm>
              <a:off x="5387975" y="1219200"/>
              <a:ext cx="16002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9" name="Google Shape;1639;p121"/>
            <p:cNvSpPr txBox="1"/>
            <p:nvPr/>
          </p:nvSpPr>
          <p:spPr>
            <a:xfrm>
              <a:off x="5387975" y="1219200"/>
              <a:ext cx="1524000"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Data Mart</a:t>
              </a:r>
              <a:endParaRPr/>
            </a:p>
          </p:txBody>
        </p:sp>
        <p:sp>
          <p:nvSpPr>
            <p:cNvPr id="1640" name="Google Shape;1640;p121"/>
            <p:cNvSpPr txBox="1"/>
            <p:nvPr/>
          </p:nvSpPr>
          <p:spPr>
            <a:xfrm>
              <a:off x="1501775" y="2057400"/>
              <a:ext cx="304800" cy="4338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N</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I</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V</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X</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R</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C</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Or</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DATA STAGE</a:t>
              </a:r>
              <a:endParaRPr/>
            </a:p>
          </p:txBody>
        </p:sp>
        <p:sp>
          <p:nvSpPr>
            <p:cNvPr id="1641" name="Google Shape;1641;p121"/>
            <p:cNvSpPr/>
            <p:nvPr/>
          </p:nvSpPr>
          <p:spPr>
            <a:xfrm>
              <a:off x="1501775" y="1831975"/>
              <a:ext cx="304800" cy="3044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642" name="Google Shape;1642;p121"/>
            <p:cNvCxnSpPr/>
            <p:nvPr/>
          </p:nvCxnSpPr>
          <p:spPr>
            <a:xfrm>
              <a:off x="1273175" y="3352800"/>
              <a:ext cx="228600" cy="0"/>
            </a:xfrm>
            <a:prstGeom prst="straightConnector1">
              <a:avLst/>
            </a:prstGeom>
            <a:noFill/>
            <a:ln cap="flat" cmpd="sng" w="38100">
              <a:solidFill>
                <a:schemeClr val="dk1"/>
              </a:solidFill>
              <a:prstDash val="solid"/>
              <a:miter lim="8000"/>
              <a:headEnd len="sm" w="sm" type="none"/>
              <a:tailEnd len="sm" w="sm" type="stealth"/>
            </a:ln>
          </p:spPr>
        </p:cxnSp>
        <p:cxnSp>
          <p:nvCxnSpPr>
            <p:cNvPr id="1643" name="Google Shape;1643;p121"/>
            <p:cNvCxnSpPr/>
            <p:nvPr/>
          </p:nvCxnSpPr>
          <p:spPr>
            <a:xfrm>
              <a:off x="1806575" y="3352800"/>
              <a:ext cx="228600" cy="0"/>
            </a:xfrm>
            <a:prstGeom prst="straightConnector1">
              <a:avLst/>
            </a:prstGeom>
            <a:noFill/>
            <a:ln cap="flat" cmpd="sng" w="38100">
              <a:solidFill>
                <a:schemeClr val="dk1"/>
              </a:solidFill>
              <a:prstDash val="solid"/>
              <a:miter lim="8000"/>
              <a:headEnd len="sm" w="sm" type="none"/>
              <a:tailEnd len="sm" w="sm" type="stealth"/>
            </a:ln>
          </p:spPr>
        </p:cxnSp>
        <p:sp>
          <p:nvSpPr>
            <p:cNvPr id="1644" name="Google Shape;1644;p121"/>
            <p:cNvSpPr txBox="1"/>
            <p:nvPr/>
          </p:nvSpPr>
          <p:spPr>
            <a:xfrm>
              <a:off x="3178175" y="2346325"/>
              <a:ext cx="798512" cy="549275"/>
            </a:xfrm>
            <a:prstGeom prst="rect">
              <a:avLst/>
            </a:prstGeom>
            <a:solidFill>
              <a:srgbClr val="006699"/>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Nunito"/>
                <a:buNone/>
              </a:pPr>
              <a:r>
                <a:rPr b="1" i="0" lang="en-US" sz="1000" u="none" cap="none" strike="noStrike">
                  <a:solidFill>
                    <a:srgbClr val="FFFFFF"/>
                  </a:solidFill>
                  <a:latin typeface="Nunito"/>
                  <a:ea typeface="Nunito"/>
                  <a:cs typeface="Nunito"/>
                  <a:sym typeface="Nunito"/>
                </a:rPr>
                <a:t>Business Rules</a:t>
              </a:r>
              <a:endParaRPr/>
            </a:p>
          </p:txBody>
        </p:sp>
        <p:sp>
          <p:nvSpPr>
            <p:cNvPr id="1645" name="Google Shape;1645;p121"/>
            <p:cNvSpPr txBox="1"/>
            <p:nvPr/>
          </p:nvSpPr>
          <p:spPr>
            <a:xfrm>
              <a:off x="3178175" y="1736725"/>
              <a:ext cx="838200" cy="549275"/>
            </a:xfrm>
            <a:prstGeom prst="rect">
              <a:avLst/>
            </a:prstGeom>
            <a:solidFill>
              <a:srgbClr val="006699"/>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FFFFFF"/>
                </a:buClr>
                <a:buFont typeface="Nunito"/>
                <a:buNone/>
              </a:pPr>
              <a:r>
                <a:rPr b="1" i="0" lang="en-US" sz="1000" u="none" cap="none" strike="noStrike">
                  <a:solidFill>
                    <a:srgbClr val="FFFFFF"/>
                  </a:solidFill>
                  <a:latin typeface="Nunito"/>
                  <a:ea typeface="Nunito"/>
                  <a:cs typeface="Nunito"/>
                  <a:sym typeface="Nunito"/>
                </a:rPr>
                <a:t>Mapping &amp; Validation</a:t>
              </a:r>
              <a:br>
                <a:rPr b="1" i="0" lang="en-US" sz="1000" u="none" cap="none" strike="noStrike">
                  <a:solidFill>
                    <a:srgbClr val="FFFFFF"/>
                  </a:solidFill>
                  <a:latin typeface="Nunito"/>
                  <a:ea typeface="Nunito"/>
                  <a:cs typeface="Nunito"/>
                  <a:sym typeface="Nunito"/>
                </a:rPr>
              </a:br>
              <a:r>
                <a:rPr b="1" i="0" lang="en-US" sz="1000" u="none" cap="none" strike="noStrike">
                  <a:solidFill>
                    <a:srgbClr val="FFFFFF"/>
                  </a:solidFill>
                  <a:latin typeface="Nunito"/>
                  <a:ea typeface="Nunito"/>
                  <a:cs typeface="Nunito"/>
                  <a:sym typeface="Nunito"/>
                </a:rPr>
                <a:t> Rules</a:t>
              </a:r>
              <a:endParaRPr/>
            </a:p>
          </p:txBody>
        </p:sp>
        <p:sp>
          <p:nvSpPr>
            <p:cNvPr id="1646" name="Google Shape;1646;p121"/>
            <p:cNvSpPr/>
            <p:nvPr/>
          </p:nvSpPr>
          <p:spPr>
            <a:xfrm>
              <a:off x="4244975" y="5403850"/>
              <a:ext cx="685800" cy="61595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7" name="Google Shape;1647;p121"/>
            <p:cNvSpPr txBox="1"/>
            <p:nvPr/>
          </p:nvSpPr>
          <p:spPr>
            <a:xfrm>
              <a:off x="4016375" y="5465762"/>
              <a:ext cx="838200" cy="3984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MAP,</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KEY,</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XMAP</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Lookup</a:t>
              </a:r>
              <a:endParaRPr/>
            </a:p>
          </p:txBody>
        </p:sp>
        <p:sp>
          <p:nvSpPr>
            <p:cNvPr id="1648" name="Google Shape;1648;p121"/>
            <p:cNvSpPr/>
            <p:nvPr/>
          </p:nvSpPr>
          <p:spPr>
            <a:xfrm>
              <a:off x="4625975" y="5638800"/>
              <a:ext cx="238125" cy="3000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9" name="Google Shape;1649;p121"/>
            <p:cNvSpPr txBox="1"/>
            <p:nvPr/>
          </p:nvSpPr>
          <p:spPr>
            <a:xfrm>
              <a:off x="3101975" y="3886200"/>
              <a:ext cx="762000" cy="422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EDW Staging </a:t>
              </a:r>
              <a:endParaRPr/>
            </a:p>
          </p:txBody>
        </p:sp>
        <p:sp>
          <p:nvSpPr>
            <p:cNvPr id="1650" name="Google Shape;1650;p121"/>
            <p:cNvSpPr/>
            <p:nvPr/>
          </p:nvSpPr>
          <p:spPr>
            <a:xfrm>
              <a:off x="1501775" y="1219200"/>
              <a:ext cx="3048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1" name="Google Shape;1651;p121"/>
            <p:cNvSpPr/>
            <p:nvPr/>
          </p:nvSpPr>
          <p:spPr>
            <a:xfrm>
              <a:off x="228600" y="6354762"/>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2" name="Google Shape;1652;p121"/>
            <p:cNvSpPr txBox="1"/>
            <p:nvPr/>
          </p:nvSpPr>
          <p:spPr>
            <a:xfrm>
              <a:off x="685800" y="6354762"/>
              <a:ext cx="6477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SunOpsis Process</a:t>
              </a:r>
              <a:endParaRPr/>
            </a:p>
          </p:txBody>
        </p:sp>
        <p:cxnSp>
          <p:nvCxnSpPr>
            <p:cNvPr id="1653" name="Google Shape;1653;p121"/>
            <p:cNvCxnSpPr/>
            <p:nvPr/>
          </p:nvCxnSpPr>
          <p:spPr>
            <a:xfrm>
              <a:off x="2286000" y="6477000"/>
              <a:ext cx="381000" cy="0"/>
            </a:xfrm>
            <a:prstGeom prst="straightConnector1">
              <a:avLst/>
            </a:prstGeom>
            <a:noFill/>
            <a:ln cap="flat" cmpd="sng" w="38100">
              <a:solidFill>
                <a:schemeClr val="dk1"/>
              </a:solidFill>
              <a:prstDash val="solid"/>
              <a:miter lim="8000"/>
              <a:headEnd len="sm" w="sm" type="none"/>
              <a:tailEnd len="sm" w="sm" type="stealth"/>
            </a:ln>
          </p:spPr>
        </p:cxnSp>
        <p:sp>
          <p:nvSpPr>
            <p:cNvPr id="1654" name="Google Shape;1654;p121"/>
            <p:cNvSpPr txBox="1"/>
            <p:nvPr/>
          </p:nvSpPr>
          <p:spPr>
            <a:xfrm>
              <a:off x="2743200" y="6324600"/>
              <a:ext cx="1905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Data Stage Process</a:t>
              </a:r>
              <a:endParaRPr/>
            </a:p>
          </p:txBody>
        </p:sp>
        <p:sp>
          <p:nvSpPr>
            <p:cNvPr id="1655" name="Google Shape;1655;p121"/>
            <p:cNvSpPr txBox="1"/>
            <p:nvPr/>
          </p:nvSpPr>
          <p:spPr>
            <a:xfrm>
              <a:off x="4724400" y="6350000"/>
              <a:ext cx="24384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Presentation Layer Access</a:t>
              </a:r>
              <a:endParaRPr/>
            </a:p>
          </p:txBody>
        </p:sp>
        <p:sp>
          <p:nvSpPr>
            <p:cNvPr id="1656" name="Google Shape;1656;p121"/>
            <p:cNvSpPr txBox="1"/>
            <p:nvPr/>
          </p:nvSpPr>
          <p:spPr>
            <a:xfrm>
              <a:off x="7129462" y="1219200"/>
              <a:ext cx="1831975" cy="5029200"/>
            </a:xfrm>
            <a:prstGeom prst="rect">
              <a:avLst/>
            </a:prstGeom>
            <a:no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7" name="Google Shape;1657;p121"/>
            <p:cNvSpPr txBox="1"/>
            <p:nvPr/>
          </p:nvSpPr>
          <p:spPr>
            <a:xfrm>
              <a:off x="6911975" y="1203325"/>
              <a:ext cx="2232025"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Presentation Layer</a:t>
              </a:r>
              <a:endParaRPr/>
            </a:p>
          </p:txBody>
        </p:sp>
        <p:sp>
          <p:nvSpPr>
            <p:cNvPr id="1658" name="Google Shape;1658;p121"/>
            <p:cNvSpPr/>
            <p:nvPr/>
          </p:nvSpPr>
          <p:spPr>
            <a:xfrm>
              <a:off x="4267200" y="6319837"/>
              <a:ext cx="228600" cy="3048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9" name="Google Shape;1659;p121"/>
            <p:cNvSpPr txBox="1"/>
            <p:nvPr/>
          </p:nvSpPr>
          <p:spPr>
            <a:xfrm rot="-5400000">
              <a:off x="6965949" y="4532313"/>
              <a:ext cx="990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BO Univerrse</a:t>
              </a:r>
              <a:endParaRPr/>
            </a:p>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(Query, Reporting)</a:t>
              </a:r>
              <a:endParaRPr/>
            </a:p>
          </p:txBody>
        </p:sp>
        <p:pic>
          <p:nvPicPr>
            <p:cNvPr descr="j0195384" id="1660" name="Google Shape;1660;p121"/>
            <p:cNvPicPr preferRelativeResize="0"/>
            <p:nvPr/>
          </p:nvPicPr>
          <p:blipFill rotWithShape="1">
            <a:blip r:embed="rId3">
              <a:alphaModFix amt="50195"/>
            </a:blip>
            <a:srcRect b="0" l="0" r="0" t="0"/>
            <a:stretch/>
          </p:blipFill>
          <p:spPr>
            <a:xfrm>
              <a:off x="8235950" y="4495800"/>
              <a:ext cx="317500" cy="344487"/>
            </a:xfrm>
            <a:prstGeom prst="rect">
              <a:avLst/>
            </a:prstGeom>
            <a:noFill/>
            <a:ln cap="flat" cmpd="sng" w="9525">
              <a:solidFill>
                <a:schemeClr val="dk1"/>
              </a:solidFill>
              <a:prstDash val="solid"/>
              <a:miter lim="8000"/>
              <a:headEnd len="sm" w="sm" type="none"/>
              <a:tailEnd len="sm" w="sm" type="none"/>
            </a:ln>
          </p:spPr>
        </p:pic>
        <p:sp>
          <p:nvSpPr>
            <p:cNvPr id="1661" name="Google Shape;1661;p121"/>
            <p:cNvSpPr/>
            <p:nvPr/>
          </p:nvSpPr>
          <p:spPr>
            <a:xfrm>
              <a:off x="3254375" y="43434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STG</a:t>
              </a:r>
              <a:endParaRPr/>
            </a:p>
          </p:txBody>
        </p:sp>
        <p:sp>
          <p:nvSpPr>
            <p:cNvPr id="1662" name="Google Shape;1662;p121"/>
            <p:cNvSpPr/>
            <p:nvPr/>
          </p:nvSpPr>
          <p:spPr>
            <a:xfrm>
              <a:off x="4321175" y="4267200"/>
              <a:ext cx="533400" cy="914400"/>
            </a:xfrm>
            <a:prstGeom prst="can">
              <a:avLst>
                <a:gd fmla="val 3957"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EDW</a:t>
              </a:r>
              <a:endParaRPr/>
            </a:p>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(FSLDM)</a:t>
              </a:r>
              <a:endParaRPr/>
            </a:p>
          </p:txBody>
        </p:sp>
        <p:sp>
          <p:nvSpPr>
            <p:cNvPr id="1663" name="Google Shape;1663;p121"/>
            <p:cNvSpPr/>
            <p:nvPr/>
          </p:nvSpPr>
          <p:spPr>
            <a:xfrm>
              <a:off x="8610600" y="571500"/>
              <a:ext cx="228600" cy="152400"/>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64" name="Google Shape;1664;p121"/>
            <p:cNvSpPr txBox="1"/>
            <p:nvPr/>
          </p:nvSpPr>
          <p:spPr>
            <a:xfrm>
              <a:off x="8610600" y="54768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1</a:t>
              </a:r>
              <a:endParaRPr/>
            </a:p>
          </p:txBody>
        </p:sp>
        <p:sp>
          <p:nvSpPr>
            <p:cNvPr id="1665" name="Google Shape;1665;p121"/>
            <p:cNvSpPr txBox="1"/>
            <p:nvPr/>
          </p:nvSpPr>
          <p:spPr>
            <a:xfrm rot="-5400000">
              <a:off x="7156449" y="36560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SAM</a:t>
              </a:r>
              <a:endParaRPr/>
            </a:p>
          </p:txBody>
        </p:sp>
        <p:pic>
          <p:nvPicPr>
            <p:cNvPr descr="j0195384" id="1666" name="Google Shape;1666;p121"/>
            <p:cNvPicPr preferRelativeResize="0"/>
            <p:nvPr/>
          </p:nvPicPr>
          <p:blipFill rotWithShape="1">
            <a:blip r:embed="rId4">
              <a:alphaModFix/>
            </a:blip>
            <a:srcRect b="0" l="0" r="0" t="0"/>
            <a:stretch/>
          </p:blipFill>
          <p:spPr>
            <a:xfrm>
              <a:off x="8297862" y="3581400"/>
              <a:ext cx="317500" cy="474662"/>
            </a:xfrm>
            <a:prstGeom prst="rect">
              <a:avLst/>
            </a:prstGeom>
            <a:noFill/>
            <a:ln>
              <a:noFill/>
            </a:ln>
          </p:spPr>
        </p:pic>
        <p:sp>
          <p:nvSpPr>
            <p:cNvPr id="1667" name="Google Shape;1667;p121"/>
            <p:cNvSpPr txBox="1"/>
            <p:nvPr/>
          </p:nvSpPr>
          <p:spPr>
            <a:xfrm>
              <a:off x="8077200" y="4038600"/>
              <a:ext cx="838200"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SAM  User</a:t>
              </a:r>
              <a:endParaRPr/>
            </a:p>
          </p:txBody>
        </p:sp>
        <p:sp>
          <p:nvSpPr>
            <p:cNvPr id="1668" name="Google Shape;1668;p121"/>
            <p:cNvSpPr txBox="1"/>
            <p:nvPr/>
          </p:nvSpPr>
          <p:spPr>
            <a:xfrm rot="-5400000">
              <a:off x="7142162" y="15224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MAP</a:t>
              </a:r>
              <a:endParaRPr/>
            </a:p>
          </p:txBody>
        </p:sp>
        <p:pic>
          <p:nvPicPr>
            <p:cNvPr descr="j0195384" id="1669" name="Google Shape;1669;p121"/>
            <p:cNvPicPr preferRelativeResize="0"/>
            <p:nvPr/>
          </p:nvPicPr>
          <p:blipFill rotWithShape="1">
            <a:blip r:embed="rId4">
              <a:alphaModFix/>
            </a:blip>
            <a:srcRect b="0" l="0" r="0" t="0"/>
            <a:stretch/>
          </p:blipFill>
          <p:spPr>
            <a:xfrm>
              <a:off x="8297862" y="1484312"/>
              <a:ext cx="317500" cy="474662"/>
            </a:xfrm>
            <a:prstGeom prst="rect">
              <a:avLst/>
            </a:prstGeom>
            <a:noFill/>
            <a:ln>
              <a:noFill/>
            </a:ln>
          </p:spPr>
        </p:pic>
        <p:sp>
          <p:nvSpPr>
            <p:cNvPr id="1670" name="Google Shape;1670;p121"/>
            <p:cNvSpPr txBox="1"/>
            <p:nvPr/>
          </p:nvSpPr>
          <p:spPr>
            <a:xfrm>
              <a:off x="8215312" y="1905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MAP USER</a:t>
              </a:r>
              <a:endParaRPr/>
            </a:p>
          </p:txBody>
        </p:sp>
        <p:sp>
          <p:nvSpPr>
            <p:cNvPr id="1671" name="Google Shape;1671;p121"/>
            <p:cNvSpPr txBox="1"/>
            <p:nvPr/>
          </p:nvSpPr>
          <p:spPr>
            <a:xfrm>
              <a:off x="8207375" y="4964112"/>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BO USER</a:t>
              </a:r>
              <a:endParaRPr/>
            </a:p>
          </p:txBody>
        </p:sp>
        <p:sp>
          <p:nvSpPr>
            <p:cNvPr id="1672" name="Google Shape;1672;p121"/>
            <p:cNvSpPr/>
            <p:nvPr/>
          </p:nvSpPr>
          <p:spPr>
            <a:xfrm>
              <a:off x="7673975" y="167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3" name="Google Shape;1673;p121"/>
            <p:cNvSpPr/>
            <p:nvPr/>
          </p:nvSpPr>
          <p:spPr>
            <a:xfrm>
              <a:off x="7688262" y="4583112"/>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4" name="Google Shape;1674;p121"/>
            <p:cNvSpPr/>
            <p:nvPr/>
          </p:nvSpPr>
          <p:spPr>
            <a:xfrm>
              <a:off x="7688262" y="37338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5" name="Google Shape;1675;p121"/>
            <p:cNvSpPr/>
            <p:nvPr/>
          </p:nvSpPr>
          <p:spPr>
            <a:xfrm>
              <a:off x="4186237" y="3810000"/>
              <a:ext cx="820737" cy="2362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6" name="Google Shape;1676;p121"/>
            <p:cNvSpPr txBox="1"/>
            <p:nvPr/>
          </p:nvSpPr>
          <p:spPr>
            <a:xfrm>
              <a:off x="3863975" y="3916362"/>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EDW</a:t>
              </a:r>
              <a:endParaRPr/>
            </a:p>
          </p:txBody>
        </p:sp>
        <p:sp>
          <p:nvSpPr>
            <p:cNvPr id="1677" name="Google Shape;1677;p121"/>
            <p:cNvSpPr/>
            <p:nvPr/>
          </p:nvSpPr>
          <p:spPr>
            <a:xfrm>
              <a:off x="4427537" y="3429000"/>
              <a:ext cx="274637" cy="381000"/>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8" name="Google Shape;1678;p121"/>
            <p:cNvSpPr/>
            <p:nvPr/>
          </p:nvSpPr>
          <p:spPr>
            <a:xfrm>
              <a:off x="5562600" y="15240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a:t>
              </a:r>
              <a:endParaRPr/>
            </a:p>
          </p:txBody>
        </p:sp>
        <p:sp>
          <p:nvSpPr>
            <p:cNvPr id="1679" name="Google Shape;1679;p121"/>
            <p:cNvSpPr/>
            <p:nvPr/>
          </p:nvSpPr>
          <p:spPr>
            <a:xfrm>
              <a:off x="5562600" y="21336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DataMart2</a:t>
              </a:r>
              <a:endParaRPr/>
            </a:p>
          </p:txBody>
        </p:sp>
        <p:sp>
          <p:nvSpPr>
            <p:cNvPr id="1680" name="Google Shape;1680;p121"/>
            <p:cNvSpPr/>
            <p:nvPr/>
          </p:nvSpPr>
          <p:spPr>
            <a:xfrm>
              <a:off x="5562600" y="2743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DataMart3</a:t>
              </a:r>
              <a:endParaRPr/>
            </a:p>
          </p:txBody>
        </p:sp>
        <p:sp>
          <p:nvSpPr>
            <p:cNvPr id="1681" name="Google Shape;1681;p121"/>
            <p:cNvSpPr/>
            <p:nvPr/>
          </p:nvSpPr>
          <p:spPr>
            <a:xfrm>
              <a:off x="6302375" y="53387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DataMart11</a:t>
              </a:r>
              <a:endParaRPr/>
            </a:p>
          </p:txBody>
        </p:sp>
        <p:sp>
          <p:nvSpPr>
            <p:cNvPr id="1682" name="Google Shape;1682;p121"/>
            <p:cNvSpPr/>
            <p:nvPr/>
          </p:nvSpPr>
          <p:spPr>
            <a:xfrm>
              <a:off x="6302375" y="47291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DataMart9</a:t>
              </a:r>
              <a:endParaRPr/>
            </a:p>
          </p:txBody>
        </p:sp>
        <p:sp>
          <p:nvSpPr>
            <p:cNvPr id="1683" name="Google Shape;1683;p121"/>
            <p:cNvSpPr/>
            <p:nvPr/>
          </p:nvSpPr>
          <p:spPr>
            <a:xfrm>
              <a:off x="5540375" y="47291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DataMart8</a:t>
              </a:r>
              <a:endParaRPr/>
            </a:p>
          </p:txBody>
        </p:sp>
        <p:sp>
          <p:nvSpPr>
            <p:cNvPr id="1684" name="Google Shape;1684;p121"/>
            <p:cNvSpPr/>
            <p:nvPr/>
          </p:nvSpPr>
          <p:spPr>
            <a:xfrm>
              <a:off x="5540375" y="53387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DataMart10</a:t>
              </a:r>
              <a:endParaRPr/>
            </a:p>
          </p:txBody>
        </p:sp>
        <p:sp>
          <p:nvSpPr>
            <p:cNvPr id="1685" name="Google Shape;1685;p121"/>
            <p:cNvSpPr/>
            <p:nvPr/>
          </p:nvSpPr>
          <p:spPr>
            <a:xfrm>
              <a:off x="5540375" y="38909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DataMart6</a:t>
              </a:r>
              <a:endParaRPr/>
            </a:p>
          </p:txBody>
        </p:sp>
        <p:sp>
          <p:nvSpPr>
            <p:cNvPr id="1686" name="Google Shape;1686;p121"/>
            <p:cNvSpPr txBox="1"/>
            <p:nvPr/>
          </p:nvSpPr>
          <p:spPr>
            <a:xfrm>
              <a:off x="5387975" y="4556125"/>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 2</a:t>
              </a:r>
              <a:endParaRPr/>
            </a:p>
          </p:txBody>
        </p:sp>
        <p:cxnSp>
          <p:nvCxnSpPr>
            <p:cNvPr id="1687" name="Google Shape;1687;p121"/>
            <p:cNvCxnSpPr/>
            <p:nvPr/>
          </p:nvCxnSpPr>
          <p:spPr>
            <a:xfrm flipH="1">
              <a:off x="6835775" y="3886200"/>
              <a:ext cx="395287" cy="1717675"/>
            </a:xfrm>
            <a:prstGeom prst="curvedConnector3">
              <a:avLst>
                <a:gd fmla="val -51699" name="adj1"/>
              </a:avLst>
            </a:prstGeom>
            <a:noFill/>
            <a:ln cap="flat" cmpd="sng" w="9525">
              <a:solidFill>
                <a:schemeClr val="dk1"/>
              </a:solidFill>
              <a:prstDash val="solid"/>
              <a:miter lim="8000"/>
              <a:headEnd len="sm" w="sm" type="none"/>
              <a:tailEnd len="med" w="med" type="triangle"/>
            </a:ln>
          </p:spPr>
        </p:cxnSp>
        <p:sp>
          <p:nvSpPr>
            <p:cNvPr id="1688" name="Google Shape;1688;p121"/>
            <p:cNvSpPr/>
            <p:nvPr/>
          </p:nvSpPr>
          <p:spPr>
            <a:xfrm>
              <a:off x="6302375" y="3886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DataMart7</a:t>
              </a:r>
              <a:endParaRPr/>
            </a:p>
          </p:txBody>
        </p:sp>
        <p:sp>
          <p:nvSpPr>
            <p:cNvPr id="1689" name="Google Shape;1689;p121"/>
            <p:cNvSpPr/>
            <p:nvPr/>
          </p:nvSpPr>
          <p:spPr>
            <a:xfrm>
              <a:off x="152400" y="1219200"/>
              <a:ext cx="1143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90" name="Google Shape;1690;p121"/>
            <p:cNvSpPr txBox="1"/>
            <p:nvPr/>
          </p:nvSpPr>
          <p:spPr>
            <a:xfrm>
              <a:off x="152400" y="1203325"/>
              <a:ext cx="1143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Source Layer</a:t>
              </a:r>
              <a:endParaRPr/>
            </a:p>
          </p:txBody>
        </p:sp>
        <p:sp>
          <p:nvSpPr>
            <p:cNvPr id="1691" name="Google Shape;1691;p121"/>
            <p:cNvSpPr/>
            <p:nvPr/>
          </p:nvSpPr>
          <p:spPr>
            <a:xfrm>
              <a:off x="228600" y="38068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5</a:t>
              </a:r>
              <a:endParaRPr/>
            </a:p>
          </p:txBody>
        </p:sp>
        <p:sp>
          <p:nvSpPr>
            <p:cNvPr id="1692" name="Google Shape;1692;p121"/>
            <p:cNvSpPr/>
            <p:nvPr/>
          </p:nvSpPr>
          <p:spPr>
            <a:xfrm>
              <a:off x="228600" y="43021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6</a:t>
              </a:r>
              <a:endParaRPr/>
            </a:p>
          </p:txBody>
        </p:sp>
        <p:sp>
          <p:nvSpPr>
            <p:cNvPr id="1693" name="Google Shape;1693;p121"/>
            <p:cNvSpPr/>
            <p:nvPr/>
          </p:nvSpPr>
          <p:spPr>
            <a:xfrm>
              <a:off x="228600" y="3305175"/>
              <a:ext cx="457200" cy="45402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4</a:t>
              </a:r>
              <a:endParaRPr/>
            </a:p>
          </p:txBody>
        </p:sp>
        <p:sp>
          <p:nvSpPr>
            <p:cNvPr id="1694" name="Google Shape;1694;p121"/>
            <p:cNvSpPr/>
            <p:nvPr/>
          </p:nvSpPr>
          <p:spPr>
            <a:xfrm>
              <a:off x="228600" y="48260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7</a:t>
              </a:r>
              <a:endParaRPr/>
            </a:p>
          </p:txBody>
        </p:sp>
        <p:sp>
          <p:nvSpPr>
            <p:cNvPr id="1695" name="Google Shape;1695;p121"/>
            <p:cNvSpPr/>
            <p:nvPr/>
          </p:nvSpPr>
          <p:spPr>
            <a:xfrm>
              <a:off x="228600" y="52927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8</a:t>
              </a:r>
              <a:endParaRPr/>
            </a:p>
          </p:txBody>
        </p:sp>
        <p:sp>
          <p:nvSpPr>
            <p:cNvPr id="1696" name="Google Shape;1696;p121"/>
            <p:cNvSpPr/>
            <p:nvPr/>
          </p:nvSpPr>
          <p:spPr>
            <a:xfrm>
              <a:off x="228600" y="57499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9</a:t>
              </a:r>
              <a:endParaRPr/>
            </a:p>
          </p:txBody>
        </p:sp>
        <p:sp>
          <p:nvSpPr>
            <p:cNvPr id="1697" name="Google Shape;1697;p121"/>
            <p:cNvSpPr/>
            <p:nvPr/>
          </p:nvSpPr>
          <p:spPr>
            <a:xfrm>
              <a:off x="2111375" y="1219200"/>
              <a:ext cx="762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98" name="Google Shape;1698;p121"/>
            <p:cNvSpPr/>
            <p:nvPr/>
          </p:nvSpPr>
          <p:spPr>
            <a:xfrm>
              <a:off x="2187575" y="1676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1 Files</a:t>
              </a:r>
              <a:endParaRPr/>
            </a:p>
          </p:txBody>
        </p:sp>
        <p:sp>
          <p:nvSpPr>
            <p:cNvPr id="1699" name="Google Shape;1699;p121"/>
            <p:cNvSpPr/>
            <p:nvPr/>
          </p:nvSpPr>
          <p:spPr>
            <a:xfrm>
              <a:off x="2187575" y="2438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2 Files</a:t>
              </a:r>
              <a:endParaRPr/>
            </a:p>
          </p:txBody>
        </p:sp>
        <p:sp>
          <p:nvSpPr>
            <p:cNvPr id="1700" name="Google Shape;1700;p121"/>
            <p:cNvSpPr/>
            <p:nvPr/>
          </p:nvSpPr>
          <p:spPr>
            <a:xfrm>
              <a:off x="2187575" y="31242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Soruce3 Files</a:t>
              </a:r>
              <a:endParaRPr/>
            </a:p>
          </p:txBody>
        </p:sp>
        <p:sp>
          <p:nvSpPr>
            <p:cNvPr id="1701" name="Google Shape;1701;p121"/>
            <p:cNvSpPr/>
            <p:nvPr/>
          </p:nvSpPr>
          <p:spPr>
            <a:xfrm>
              <a:off x="2187575" y="3810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Source4 Files</a:t>
              </a:r>
              <a:endParaRPr/>
            </a:p>
          </p:txBody>
        </p:sp>
        <p:sp>
          <p:nvSpPr>
            <p:cNvPr id="1702" name="Google Shape;1702;p121"/>
            <p:cNvSpPr/>
            <p:nvPr/>
          </p:nvSpPr>
          <p:spPr>
            <a:xfrm>
              <a:off x="2209800" y="51816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6 Files</a:t>
              </a:r>
              <a:endParaRPr/>
            </a:p>
          </p:txBody>
        </p:sp>
        <p:sp>
          <p:nvSpPr>
            <p:cNvPr id="1703" name="Google Shape;1703;p121"/>
            <p:cNvSpPr/>
            <p:nvPr/>
          </p:nvSpPr>
          <p:spPr>
            <a:xfrm>
              <a:off x="2209800" y="5715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7 Files</a:t>
              </a:r>
              <a:endParaRPr/>
            </a:p>
          </p:txBody>
        </p:sp>
        <p:sp>
          <p:nvSpPr>
            <p:cNvPr id="1704" name="Google Shape;1704;p121"/>
            <p:cNvSpPr/>
            <p:nvPr/>
          </p:nvSpPr>
          <p:spPr>
            <a:xfrm>
              <a:off x="2209800" y="44958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5 Files</a:t>
              </a:r>
              <a:endParaRPr/>
            </a:p>
          </p:txBody>
        </p:sp>
        <p:cxnSp>
          <p:nvCxnSpPr>
            <p:cNvPr id="1705" name="Google Shape;1705;p121"/>
            <p:cNvCxnSpPr/>
            <p:nvPr/>
          </p:nvCxnSpPr>
          <p:spPr>
            <a:xfrm flipH="1">
              <a:off x="6096000" y="1752600"/>
              <a:ext cx="1120775" cy="1255712"/>
            </a:xfrm>
            <a:prstGeom prst="curvedConnector3">
              <a:avLst>
                <a:gd fmla="val -1311" name="adj1"/>
              </a:avLst>
            </a:prstGeom>
            <a:noFill/>
            <a:ln cap="flat" cmpd="sng" w="9525">
              <a:solidFill>
                <a:schemeClr val="dk1"/>
              </a:solidFill>
              <a:prstDash val="solid"/>
              <a:miter lim="8000"/>
              <a:headEnd len="sm" w="sm" type="none"/>
              <a:tailEnd len="med" w="med" type="triangle"/>
            </a:ln>
          </p:spPr>
        </p:cxnSp>
        <p:sp>
          <p:nvSpPr>
            <p:cNvPr id="1706" name="Google Shape;1706;p121"/>
            <p:cNvSpPr/>
            <p:nvPr/>
          </p:nvSpPr>
          <p:spPr>
            <a:xfrm>
              <a:off x="6248400" y="2743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DataMart5</a:t>
              </a:r>
              <a:endParaRPr/>
            </a:p>
          </p:txBody>
        </p:sp>
        <p:sp>
          <p:nvSpPr>
            <p:cNvPr id="1707" name="Google Shape;1707;p121"/>
            <p:cNvSpPr/>
            <p:nvPr/>
          </p:nvSpPr>
          <p:spPr>
            <a:xfrm>
              <a:off x="6248400" y="21336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DataMart4</a:t>
              </a:r>
              <a:endParaRPr/>
            </a:p>
          </p:txBody>
        </p:sp>
        <p:sp>
          <p:nvSpPr>
            <p:cNvPr id="1708" name="Google Shape;1708;p121"/>
            <p:cNvSpPr/>
            <p:nvPr/>
          </p:nvSpPr>
          <p:spPr>
            <a:xfrm rot="5400000">
              <a:off x="5010150" y="3409950"/>
              <a:ext cx="381000" cy="419100"/>
            </a:xfrm>
            <a:prstGeom prst="leftUpArrow">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709" name="Google Shape;1709;p121"/>
            <p:cNvCxnSpPr/>
            <p:nvPr/>
          </p:nvCxnSpPr>
          <p:spPr>
            <a:xfrm flipH="1">
              <a:off x="5807075" y="4762500"/>
              <a:ext cx="1423987" cy="1104900"/>
            </a:xfrm>
            <a:prstGeom prst="curvedConnector4">
              <a:avLst>
                <a:gd fmla="val -8370" name="adj1"/>
                <a:gd fmla="val 40452" name="adj2"/>
              </a:avLst>
            </a:prstGeom>
            <a:noFill/>
            <a:ln cap="flat" cmpd="sng" w="9525">
              <a:solidFill>
                <a:schemeClr val="dk1"/>
              </a:solidFill>
              <a:prstDash val="solid"/>
              <a:miter lim="8000"/>
              <a:headEnd len="sm" w="sm" type="none"/>
              <a:tailEnd len="med" w="med" type="triangle"/>
            </a:ln>
          </p:spPr>
        </p:cxnSp>
        <p:sp>
          <p:nvSpPr>
            <p:cNvPr id="1710" name="Google Shape;1710;p121"/>
            <p:cNvSpPr/>
            <p:nvPr/>
          </p:nvSpPr>
          <p:spPr>
            <a:xfrm>
              <a:off x="1219200" y="6172200"/>
              <a:ext cx="76200" cy="76200"/>
            </a:xfrm>
            <a:prstGeom prst="star5">
              <a:avLst>
                <a:gd fmla="val 19098" name="adj"/>
                <a:gd fmla="val 105146" name="hf"/>
                <a:gd fmla="val 110557" name="vf"/>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11" name="Google Shape;1711;p121"/>
            <p:cNvSpPr txBox="1"/>
            <p:nvPr/>
          </p:nvSpPr>
          <p:spPr>
            <a:xfrm>
              <a:off x="7696200" y="3505200"/>
              <a:ext cx="762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System1</a:t>
              </a:r>
              <a:endParaRPr/>
            </a:p>
          </p:txBody>
        </p:sp>
        <p:sp>
          <p:nvSpPr>
            <p:cNvPr id="1712" name="Google Shape;1712;p121"/>
            <p:cNvSpPr txBox="1"/>
            <p:nvPr/>
          </p:nvSpPr>
          <p:spPr>
            <a:xfrm>
              <a:off x="2019300" y="1217612"/>
              <a:ext cx="990600" cy="423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File Landing Layer</a:t>
              </a:r>
              <a:endParaRPr/>
            </a:p>
          </p:txBody>
        </p:sp>
        <p:sp>
          <p:nvSpPr>
            <p:cNvPr id="1713" name="Google Shape;1713;p121"/>
            <p:cNvSpPr txBox="1"/>
            <p:nvPr/>
          </p:nvSpPr>
          <p:spPr>
            <a:xfrm rot="-5400000">
              <a:off x="7164387" y="54086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Hyperion</a:t>
              </a:r>
              <a:endParaRPr/>
            </a:p>
          </p:txBody>
        </p:sp>
        <p:pic>
          <p:nvPicPr>
            <p:cNvPr descr="j0195384" id="1714" name="Google Shape;1714;p121"/>
            <p:cNvPicPr preferRelativeResize="0"/>
            <p:nvPr/>
          </p:nvPicPr>
          <p:blipFill rotWithShape="1">
            <a:blip r:embed="rId4">
              <a:alphaModFix/>
            </a:blip>
            <a:srcRect b="0" l="0" r="0" t="0"/>
            <a:stretch/>
          </p:blipFill>
          <p:spPr>
            <a:xfrm>
              <a:off x="8305800" y="5334000"/>
              <a:ext cx="317500" cy="474662"/>
            </a:xfrm>
            <a:prstGeom prst="rect">
              <a:avLst/>
            </a:prstGeom>
            <a:noFill/>
            <a:ln>
              <a:noFill/>
            </a:ln>
          </p:spPr>
        </p:pic>
        <p:sp>
          <p:nvSpPr>
            <p:cNvPr id="1715" name="Google Shape;1715;p121"/>
            <p:cNvSpPr txBox="1"/>
            <p:nvPr/>
          </p:nvSpPr>
          <p:spPr>
            <a:xfrm>
              <a:off x="8237537" y="57912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Hyperion USER</a:t>
              </a:r>
              <a:endParaRPr/>
            </a:p>
          </p:txBody>
        </p:sp>
        <p:sp>
          <p:nvSpPr>
            <p:cNvPr id="1716" name="Google Shape;1716;p121"/>
            <p:cNvSpPr/>
            <p:nvPr/>
          </p:nvSpPr>
          <p:spPr>
            <a:xfrm>
              <a:off x="7696200" y="548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j0195384" id="1717" name="Google Shape;1717;p121"/>
            <p:cNvPicPr preferRelativeResize="0"/>
            <p:nvPr/>
          </p:nvPicPr>
          <p:blipFill rotWithShape="1">
            <a:blip r:embed="rId4">
              <a:alphaModFix/>
            </a:blip>
            <a:srcRect b="0" l="0" r="0" t="0"/>
            <a:stretch/>
          </p:blipFill>
          <p:spPr>
            <a:xfrm>
              <a:off x="8369300" y="2133600"/>
              <a:ext cx="317500" cy="474662"/>
            </a:xfrm>
            <a:prstGeom prst="rect">
              <a:avLst/>
            </a:prstGeom>
            <a:noFill/>
            <a:ln>
              <a:noFill/>
            </a:ln>
          </p:spPr>
        </p:pic>
        <p:sp>
          <p:nvSpPr>
            <p:cNvPr id="1718" name="Google Shape;1718;p121"/>
            <p:cNvSpPr txBox="1"/>
            <p:nvPr/>
          </p:nvSpPr>
          <p:spPr>
            <a:xfrm>
              <a:off x="8305800" y="2667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 USER</a:t>
              </a:r>
              <a:endParaRPr/>
            </a:p>
          </p:txBody>
        </p:sp>
        <p:cxnSp>
          <p:nvCxnSpPr>
            <p:cNvPr id="1719" name="Google Shape;1719;p121"/>
            <p:cNvCxnSpPr/>
            <p:nvPr/>
          </p:nvCxnSpPr>
          <p:spPr>
            <a:xfrm rot="10800000">
              <a:off x="6096000" y="1789112"/>
              <a:ext cx="2273300" cy="582612"/>
            </a:xfrm>
            <a:prstGeom prst="curvedConnector3">
              <a:avLst>
                <a:gd fmla="val -754" name="adj1"/>
              </a:avLst>
            </a:prstGeom>
            <a:noFill/>
            <a:ln cap="flat" cmpd="sng" w="9525">
              <a:solidFill>
                <a:schemeClr val="dk1"/>
              </a:solidFill>
              <a:prstDash val="solid"/>
              <a:miter lim="8000"/>
              <a:headEnd len="sm" w="sm" type="none"/>
              <a:tailEnd len="med" w="med" type="triangle"/>
            </a:ln>
          </p:spPr>
        </p:cxnSp>
        <p:sp>
          <p:nvSpPr>
            <p:cNvPr id="1720" name="Google Shape;1720;p121"/>
            <p:cNvSpPr/>
            <p:nvPr/>
          </p:nvSpPr>
          <p:spPr>
            <a:xfrm>
              <a:off x="228600" y="16764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1</a:t>
              </a:r>
              <a:endParaRPr/>
            </a:p>
          </p:txBody>
        </p:sp>
        <p:sp>
          <p:nvSpPr>
            <p:cNvPr id="1721" name="Google Shape;1721;p121"/>
            <p:cNvSpPr/>
            <p:nvPr/>
          </p:nvSpPr>
          <p:spPr>
            <a:xfrm>
              <a:off x="228600" y="21336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2</a:t>
              </a:r>
              <a:endParaRPr/>
            </a:p>
          </p:txBody>
        </p:sp>
        <p:sp>
          <p:nvSpPr>
            <p:cNvPr id="1722" name="Google Shape;1722;p121"/>
            <p:cNvSpPr/>
            <p:nvPr/>
          </p:nvSpPr>
          <p:spPr>
            <a:xfrm>
              <a:off x="228600" y="25908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3</a:t>
              </a:r>
              <a:endParaRPr/>
            </a:p>
          </p:txBody>
        </p:sp>
        <p:sp>
          <p:nvSpPr>
            <p:cNvPr id="1723" name="Google Shape;1723;p121"/>
            <p:cNvSpPr txBox="1"/>
            <p:nvPr/>
          </p:nvSpPr>
          <p:spPr>
            <a:xfrm>
              <a:off x="5334000" y="3733800"/>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 1</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7" name="Shape 1727"/>
        <p:cNvGrpSpPr/>
        <p:nvPr/>
      </p:nvGrpSpPr>
      <p:grpSpPr>
        <a:xfrm>
          <a:off x="0" y="0"/>
          <a:ext cx="0" cy="0"/>
          <a:chOff x="0" y="0"/>
          <a:chExt cx="0" cy="0"/>
        </a:xfrm>
      </p:grpSpPr>
      <p:sp>
        <p:nvSpPr>
          <p:cNvPr id="1728" name="Google Shape;1728;p12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1729" name="Google Shape;1729;p12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1730" name="Google Shape;1730;p122"/>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1731" name="Google Shape;1731;p122"/>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
        <p:nvSpPr>
          <p:cNvPr id="1732" name="Google Shape;1732;p122"/>
          <p:cNvSpPr txBox="1"/>
          <p:nvPr/>
        </p:nvSpPr>
        <p:spPr>
          <a:xfrm>
            <a:off x="4343400"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OLAP Concepts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6" name="Shape 1736"/>
        <p:cNvGrpSpPr/>
        <p:nvPr/>
      </p:nvGrpSpPr>
      <p:grpSpPr>
        <a:xfrm>
          <a:off x="0" y="0"/>
          <a:ext cx="0" cy="0"/>
          <a:chOff x="0" y="0"/>
          <a:chExt cx="0" cy="0"/>
        </a:xfrm>
      </p:grpSpPr>
      <p:sp>
        <p:nvSpPr>
          <p:cNvPr id="1737" name="Google Shape;1737;p12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38" name="Google Shape;1738;p12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Introduction to BIDW Architecture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Access overview</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Overview</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Fundamental of database system</a:t>
            </a:r>
            <a:endParaRPr/>
          </a:p>
        </p:txBody>
      </p:sp>
      <p:sp>
        <p:nvSpPr>
          <p:cNvPr id="1739" name="Google Shape;1739;p12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Topic of Content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3" name="Shape 1743"/>
        <p:cNvGrpSpPr/>
        <p:nvPr/>
      </p:nvGrpSpPr>
      <p:grpSpPr>
        <a:xfrm>
          <a:off x="0" y="0"/>
          <a:ext cx="0" cy="0"/>
          <a:chOff x="0" y="0"/>
          <a:chExt cx="0" cy="0"/>
        </a:xfrm>
      </p:grpSpPr>
      <p:sp>
        <p:nvSpPr>
          <p:cNvPr id="1744" name="Google Shape;1744;p124"/>
          <p:cNvSpPr txBox="1"/>
          <p:nvPr>
            <p:ph idx="4294967295" type="ctrTitle"/>
          </p:nvPr>
        </p:nvSpPr>
        <p:spPr>
          <a:xfrm>
            <a:off x="3048000" y="3810000"/>
            <a:ext cx="5943600" cy="7620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BI-DWH architecture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8" name="Shape 1748"/>
        <p:cNvGrpSpPr/>
        <p:nvPr/>
      </p:nvGrpSpPr>
      <p:grpSpPr>
        <a:xfrm>
          <a:off x="0" y="0"/>
          <a:ext cx="0" cy="0"/>
          <a:chOff x="0" y="0"/>
          <a:chExt cx="0" cy="0"/>
        </a:xfrm>
      </p:grpSpPr>
      <p:sp>
        <p:nvSpPr>
          <p:cNvPr id="1749" name="Google Shape;1749;p12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50" name="Google Shape;1750;p12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a:t>
            </a:r>
            <a:endParaRPr/>
          </a:p>
        </p:txBody>
      </p:sp>
      <p:sp>
        <p:nvSpPr>
          <p:cNvPr id="1751" name="Google Shape;1751;p12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A typical data warehouse consists of …</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Source data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Staging area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Warehouse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Data Marts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Reports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Analytical environment</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5" name="Shape 1755"/>
        <p:cNvGrpSpPr/>
        <p:nvPr/>
      </p:nvGrpSpPr>
      <p:grpSpPr>
        <a:xfrm>
          <a:off x="0" y="0"/>
          <a:ext cx="0" cy="0"/>
          <a:chOff x="0" y="0"/>
          <a:chExt cx="0" cy="0"/>
        </a:xfrm>
      </p:grpSpPr>
      <p:sp>
        <p:nvSpPr>
          <p:cNvPr id="1756" name="Google Shape;1756;p12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57" name="Google Shape;1757;p126"/>
          <p:cNvSpPr txBox="1"/>
          <p:nvPr>
            <p:ph idx="1" type="body"/>
          </p:nvPr>
        </p:nvSpPr>
        <p:spPr>
          <a:xfrm>
            <a:off x="304800" y="1295400"/>
            <a:ext cx="8534400" cy="4413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A typical data warehouse architecture looks like ..</a:t>
            </a:r>
            <a:endParaRPr/>
          </a:p>
        </p:txBody>
      </p:sp>
      <p:sp>
        <p:nvSpPr>
          <p:cNvPr id="1758" name="Google Shape;1758;p12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 architecture</a:t>
            </a:r>
            <a:endParaRPr/>
          </a:p>
        </p:txBody>
      </p:sp>
      <p:grpSp>
        <p:nvGrpSpPr>
          <p:cNvPr id="1759" name="Google Shape;1759;p126"/>
          <p:cNvGrpSpPr/>
          <p:nvPr/>
        </p:nvGrpSpPr>
        <p:grpSpPr>
          <a:xfrm>
            <a:off x="228600" y="1676400"/>
            <a:ext cx="8153400" cy="4648199"/>
            <a:chOff x="228600" y="1676400"/>
            <a:chExt cx="8153400" cy="4648199"/>
          </a:xfrm>
        </p:grpSpPr>
        <p:sp>
          <p:nvSpPr>
            <p:cNvPr id="1760" name="Google Shape;1760;p126"/>
            <p:cNvSpPr/>
            <p:nvPr/>
          </p:nvSpPr>
          <p:spPr>
            <a:xfrm>
              <a:off x="52578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1" name="Google Shape;1761;p126"/>
            <p:cNvSpPr/>
            <p:nvPr/>
          </p:nvSpPr>
          <p:spPr>
            <a:xfrm>
              <a:off x="3352800" y="1676400"/>
              <a:ext cx="1905000" cy="4419600"/>
            </a:xfrm>
            <a:prstGeom prst="rect">
              <a:avLst/>
            </a:prstGeom>
            <a:solidFill>
              <a:srgbClr val="CCFFCC">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2" name="Google Shape;1762;p126"/>
            <p:cNvSpPr/>
            <p:nvPr/>
          </p:nvSpPr>
          <p:spPr>
            <a:xfrm>
              <a:off x="2286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3" name="Google Shape;1763;p126"/>
            <p:cNvSpPr/>
            <p:nvPr/>
          </p:nvSpPr>
          <p:spPr>
            <a:xfrm>
              <a:off x="533400" y="21336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4" name="Google Shape;1764;p126"/>
            <p:cNvSpPr/>
            <p:nvPr/>
          </p:nvSpPr>
          <p:spPr>
            <a:xfrm>
              <a:off x="533400" y="35814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5" name="Google Shape;1765;p126"/>
            <p:cNvSpPr/>
            <p:nvPr/>
          </p:nvSpPr>
          <p:spPr>
            <a:xfrm>
              <a:off x="533400" y="54102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6" name="Google Shape;1766;p126"/>
            <p:cNvSpPr/>
            <p:nvPr/>
          </p:nvSpPr>
          <p:spPr>
            <a:xfrm>
              <a:off x="533400" y="52578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67" name="Google Shape;1767;p126"/>
            <p:cNvSpPr/>
            <p:nvPr/>
          </p:nvSpPr>
          <p:spPr>
            <a:xfrm>
              <a:off x="2209800" y="3624262"/>
              <a:ext cx="990600" cy="6858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Staging Area</a:t>
              </a:r>
              <a:endParaRPr/>
            </a:p>
          </p:txBody>
        </p:sp>
        <p:cxnSp>
          <p:nvCxnSpPr>
            <p:cNvPr id="1768" name="Google Shape;1768;p126"/>
            <p:cNvCxnSpPr/>
            <p:nvPr/>
          </p:nvCxnSpPr>
          <p:spPr>
            <a:xfrm>
              <a:off x="1524000" y="3962400"/>
              <a:ext cx="685800" cy="0"/>
            </a:xfrm>
            <a:prstGeom prst="straightConnector1">
              <a:avLst/>
            </a:prstGeom>
            <a:noFill/>
            <a:ln cap="flat" cmpd="sng" w="9525">
              <a:solidFill>
                <a:schemeClr val="dk1"/>
              </a:solidFill>
              <a:prstDash val="solid"/>
              <a:miter lim="8000"/>
              <a:headEnd len="sm" w="sm" type="none"/>
              <a:tailEnd len="med" w="med" type="triangle"/>
            </a:ln>
          </p:spPr>
        </p:cxnSp>
        <p:cxnSp>
          <p:nvCxnSpPr>
            <p:cNvPr id="1769" name="Google Shape;1769;p126"/>
            <p:cNvCxnSpPr/>
            <p:nvPr/>
          </p:nvCxnSpPr>
          <p:spPr>
            <a:xfrm>
              <a:off x="1524000" y="25146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70" name="Google Shape;1770;p126"/>
            <p:cNvCxnSpPr/>
            <p:nvPr/>
          </p:nvCxnSpPr>
          <p:spPr>
            <a:xfrm>
              <a:off x="2667000" y="2514600"/>
              <a:ext cx="0" cy="1066800"/>
            </a:xfrm>
            <a:prstGeom prst="straightConnector1">
              <a:avLst/>
            </a:prstGeom>
            <a:noFill/>
            <a:ln cap="flat" cmpd="sng" w="9525">
              <a:solidFill>
                <a:schemeClr val="dk1"/>
              </a:solidFill>
              <a:prstDash val="solid"/>
              <a:miter lim="8000"/>
              <a:headEnd len="sm" w="sm" type="none"/>
              <a:tailEnd len="med" w="med" type="triangle"/>
            </a:ln>
          </p:spPr>
        </p:cxnSp>
        <p:cxnSp>
          <p:nvCxnSpPr>
            <p:cNvPr id="1771" name="Google Shape;1771;p126"/>
            <p:cNvCxnSpPr/>
            <p:nvPr/>
          </p:nvCxnSpPr>
          <p:spPr>
            <a:xfrm>
              <a:off x="1600200" y="53340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72" name="Google Shape;1772;p126"/>
            <p:cNvCxnSpPr/>
            <p:nvPr/>
          </p:nvCxnSpPr>
          <p:spPr>
            <a:xfrm rot="10800000">
              <a:off x="2743200" y="4343400"/>
              <a:ext cx="0" cy="990600"/>
            </a:xfrm>
            <a:prstGeom prst="straightConnector1">
              <a:avLst/>
            </a:prstGeom>
            <a:noFill/>
            <a:ln cap="flat" cmpd="sng" w="9525">
              <a:solidFill>
                <a:schemeClr val="dk1"/>
              </a:solidFill>
              <a:prstDash val="solid"/>
              <a:miter lim="8000"/>
              <a:headEnd len="sm" w="sm" type="none"/>
              <a:tailEnd len="med" w="med" type="triangle"/>
            </a:ln>
          </p:spPr>
        </p:cxnSp>
        <p:cxnSp>
          <p:nvCxnSpPr>
            <p:cNvPr id="1773" name="Google Shape;1773;p126"/>
            <p:cNvCxnSpPr/>
            <p:nvPr/>
          </p:nvCxnSpPr>
          <p:spPr>
            <a:xfrm>
              <a:off x="3200400" y="3962400"/>
              <a:ext cx="381000" cy="0"/>
            </a:xfrm>
            <a:prstGeom prst="straightConnector1">
              <a:avLst/>
            </a:prstGeom>
            <a:noFill/>
            <a:ln cap="flat" cmpd="sng" w="9525">
              <a:solidFill>
                <a:schemeClr val="dk1"/>
              </a:solidFill>
              <a:prstDash val="solid"/>
              <a:miter lim="8000"/>
              <a:headEnd len="sm" w="sm" type="none"/>
              <a:tailEnd len="med" w="med" type="triangle"/>
            </a:ln>
          </p:spPr>
        </p:cxnSp>
        <p:sp>
          <p:nvSpPr>
            <p:cNvPr id="1774" name="Google Shape;1774;p126"/>
            <p:cNvSpPr/>
            <p:nvPr/>
          </p:nvSpPr>
          <p:spPr>
            <a:xfrm>
              <a:off x="3581400" y="3568700"/>
              <a:ext cx="1600200" cy="782637"/>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Arial"/>
                <a:buNone/>
              </a:pPr>
              <a:r>
                <a:rPr b="1" i="0" lang="en-US" sz="1400" u="none" cap="none" strike="noStrike">
                  <a:solidFill>
                    <a:srgbClr val="CC3300"/>
                  </a:solidFill>
                  <a:latin typeface="Arial"/>
                  <a:ea typeface="Arial"/>
                  <a:cs typeface="Arial"/>
                  <a:sym typeface="Arial"/>
                </a:rPr>
                <a:t>Data Warehouse</a:t>
              </a:r>
              <a:endParaRPr/>
            </a:p>
            <a:p>
              <a:pPr indent="0" lvl="0" marL="0" marR="0" rtl="0" algn="l">
                <a:lnSpc>
                  <a:spcPct val="100000"/>
                </a:lnSpc>
                <a:spcBef>
                  <a:spcPts val="0"/>
                </a:spcBef>
                <a:spcAft>
                  <a:spcPts val="0"/>
                </a:spcAft>
                <a:buNone/>
              </a:pPr>
              <a:r>
                <a:t/>
              </a:r>
              <a:endParaRPr b="1" i="0" sz="1400" u="none" cap="none" strike="noStrike">
                <a:solidFill>
                  <a:srgbClr val="CC3300"/>
                </a:solidFill>
                <a:latin typeface="Arial"/>
                <a:ea typeface="Arial"/>
                <a:cs typeface="Arial"/>
                <a:sym typeface="Arial"/>
              </a:endParaRPr>
            </a:p>
          </p:txBody>
        </p:sp>
        <p:sp>
          <p:nvSpPr>
            <p:cNvPr id="1775" name="Google Shape;1775;p126"/>
            <p:cNvSpPr/>
            <p:nvPr/>
          </p:nvSpPr>
          <p:spPr>
            <a:xfrm>
              <a:off x="5638800" y="23622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76" name="Google Shape;1776;p126"/>
            <p:cNvSpPr/>
            <p:nvPr/>
          </p:nvSpPr>
          <p:spPr>
            <a:xfrm>
              <a:off x="5638800" y="35814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77" name="Google Shape;1777;p126"/>
            <p:cNvSpPr/>
            <p:nvPr/>
          </p:nvSpPr>
          <p:spPr>
            <a:xfrm>
              <a:off x="5638800" y="4800600"/>
              <a:ext cx="9144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778" name="Google Shape;1778;p126"/>
            <p:cNvPicPr preferRelativeResize="0"/>
            <p:nvPr/>
          </p:nvPicPr>
          <p:blipFill rotWithShape="1">
            <a:blip r:embed="rId3">
              <a:alphaModFix/>
            </a:blip>
            <a:srcRect b="0" l="0" r="0" t="0"/>
            <a:stretch/>
          </p:blipFill>
          <p:spPr>
            <a:xfrm>
              <a:off x="7315200" y="1800225"/>
              <a:ext cx="914400" cy="866775"/>
            </a:xfrm>
            <a:prstGeom prst="rect">
              <a:avLst/>
            </a:prstGeom>
            <a:noFill/>
            <a:ln>
              <a:noFill/>
            </a:ln>
          </p:spPr>
        </p:pic>
        <p:pic>
          <p:nvPicPr>
            <p:cNvPr id="1779" name="Google Shape;1779;p126"/>
            <p:cNvPicPr preferRelativeResize="0"/>
            <p:nvPr/>
          </p:nvPicPr>
          <p:blipFill rotWithShape="1">
            <a:blip r:embed="rId4">
              <a:alphaModFix/>
            </a:blip>
            <a:srcRect b="0" l="0" r="0" t="0"/>
            <a:stretch/>
          </p:blipFill>
          <p:spPr>
            <a:xfrm>
              <a:off x="7315200" y="5119687"/>
              <a:ext cx="990600" cy="906462"/>
            </a:xfrm>
            <a:prstGeom prst="rect">
              <a:avLst/>
            </a:prstGeom>
            <a:noFill/>
            <a:ln>
              <a:noFill/>
            </a:ln>
          </p:spPr>
        </p:pic>
        <p:pic>
          <p:nvPicPr>
            <p:cNvPr id="1780" name="Google Shape;1780;p126"/>
            <p:cNvPicPr preferRelativeResize="0"/>
            <p:nvPr/>
          </p:nvPicPr>
          <p:blipFill rotWithShape="1">
            <a:blip r:embed="rId5">
              <a:alphaModFix/>
            </a:blip>
            <a:srcRect b="0" l="0" r="0" t="0"/>
            <a:stretch/>
          </p:blipFill>
          <p:spPr>
            <a:xfrm>
              <a:off x="7324725" y="3494087"/>
              <a:ext cx="981075" cy="1001712"/>
            </a:xfrm>
            <a:prstGeom prst="rect">
              <a:avLst/>
            </a:prstGeom>
            <a:noFill/>
            <a:ln>
              <a:noFill/>
            </a:ln>
          </p:spPr>
        </p:pic>
        <p:sp>
          <p:nvSpPr>
            <p:cNvPr id="1781" name="Google Shape;1781;p126"/>
            <p:cNvSpPr txBox="1"/>
            <p:nvPr/>
          </p:nvSpPr>
          <p:spPr>
            <a:xfrm>
              <a:off x="7391400" y="25447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Analysis</a:t>
              </a:r>
              <a:endParaRPr/>
            </a:p>
          </p:txBody>
        </p:sp>
        <p:sp>
          <p:nvSpPr>
            <p:cNvPr id="1782" name="Google Shape;1782;p126"/>
            <p:cNvSpPr txBox="1"/>
            <p:nvPr/>
          </p:nvSpPr>
          <p:spPr>
            <a:xfrm>
              <a:off x="7315200" y="4424362"/>
              <a:ext cx="9144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Reporting</a:t>
              </a:r>
              <a:endParaRPr/>
            </a:p>
          </p:txBody>
        </p:sp>
        <p:sp>
          <p:nvSpPr>
            <p:cNvPr id="1783" name="Google Shape;1783;p126"/>
            <p:cNvSpPr txBox="1"/>
            <p:nvPr/>
          </p:nvSpPr>
          <p:spPr>
            <a:xfrm>
              <a:off x="7543800" y="58975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Mining</a:t>
              </a:r>
              <a:endParaRPr/>
            </a:p>
          </p:txBody>
        </p:sp>
        <p:sp>
          <p:nvSpPr>
            <p:cNvPr id="1784" name="Google Shape;1784;p126"/>
            <p:cNvSpPr txBox="1"/>
            <p:nvPr/>
          </p:nvSpPr>
          <p:spPr>
            <a:xfrm>
              <a:off x="533400" y="28321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Operational Source</a:t>
              </a:r>
              <a:endParaRPr/>
            </a:p>
          </p:txBody>
        </p:sp>
        <p:sp>
          <p:nvSpPr>
            <p:cNvPr id="1785" name="Google Shape;1785;p126"/>
            <p:cNvSpPr txBox="1"/>
            <p:nvPr/>
          </p:nvSpPr>
          <p:spPr>
            <a:xfrm>
              <a:off x="533400" y="42926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Operational Source</a:t>
              </a:r>
              <a:endParaRPr/>
            </a:p>
          </p:txBody>
        </p:sp>
        <p:sp>
          <p:nvSpPr>
            <p:cNvPr id="1786" name="Google Shape;1786;p126"/>
            <p:cNvSpPr txBox="1"/>
            <p:nvPr/>
          </p:nvSpPr>
          <p:spPr>
            <a:xfrm>
              <a:off x="533400" y="5461000"/>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Text File</a:t>
              </a:r>
              <a:endParaRPr/>
            </a:p>
          </p:txBody>
        </p:sp>
        <p:sp>
          <p:nvSpPr>
            <p:cNvPr id="1787" name="Google Shape;1787;p126"/>
            <p:cNvSpPr/>
            <p:nvPr/>
          </p:nvSpPr>
          <p:spPr>
            <a:xfrm>
              <a:off x="3987800" y="4724400"/>
              <a:ext cx="838200" cy="5334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88" name="Google Shape;1788;p126"/>
            <p:cNvSpPr txBox="1"/>
            <p:nvPr/>
          </p:nvSpPr>
          <p:spPr>
            <a:xfrm>
              <a:off x="3962400" y="5257800"/>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Meta data</a:t>
              </a:r>
              <a:endParaRPr/>
            </a:p>
          </p:txBody>
        </p:sp>
        <p:cxnSp>
          <p:nvCxnSpPr>
            <p:cNvPr id="1789" name="Google Shape;1789;p126"/>
            <p:cNvCxnSpPr/>
            <p:nvPr/>
          </p:nvCxnSpPr>
          <p:spPr>
            <a:xfrm rot="10800000">
              <a:off x="4419600" y="4343400"/>
              <a:ext cx="0" cy="381000"/>
            </a:xfrm>
            <a:prstGeom prst="straightConnector1">
              <a:avLst/>
            </a:prstGeom>
            <a:noFill/>
            <a:ln cap="flat" cmpd="sng" w="9525">
              <a:solidFill>
                <a:schemeClr val="dk1"/>
              </a:solidFill>
              <a:prstDash val="solid"/>
              <a:miter lim="8000"/>
              <a:headEnd len="med" w="med" type="triangle"/>
              <a:tailEnd len="med" w="med" type="triangle"/>
            </a:ln>
          </p:spPr>
        </p:cxnSp>
        <p:sp>
          <p:nvSpPr>
            <p:cNvPr id="1790" name="Google Shape;1790;p126"/>
            <p:cNvSpPr txBox="1"/>
            <p:nvPr/>
          </p:nvSpPr>
          <p:spPr>
            <a:xfrm>
              <a:off x="5562600" y="1706562"/>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Data Marts</a:t>
              </a:r>
              <a:endParaRPr/>
            </a:p>
          </p:txBody>
        </p:sp>
        <p:sp>
          <p:nvSpPr>
            <p:cNvPr id="1791" name="Google Shape;1791;p126"/>
            <p:cNvSpPr txBox="1"/>
            <p:nvPr/>
          </p:nvSpPr>
          <p:spPr>
            <a:xfrm>
              <a:off x="5715000" y="27432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Finance</a:t>
              </a:r>
              <a:endParaRPr/>
            </a:p>
          </p:txBody>
        </p:sp>
        <p:sp>
          <p:nvSpPr>
            <p:cNvPr id="1792" name="Google Shape;1792;p126"/>
            <p:cNvSpPr txBox="1"/>
            <p:nvPr/>
          </p:nvSpPr>
          <p:spPr>
            <a:xfrm>
              <a:off x="5638800" y="39624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M &amp; A</a:t>
              </a:r>
              <a:endParaRPr/>
            </a:p>
          </p:txBody>
        </p:sp>
        <p:sp>
          <p:nvSpPr>
            <p:cNvPr id="1793" name="Google Shape;1793;p126"/>
            <p:cNvSpPr txBox="1"/>
            <p:nvPr/>
          </p:nvSpPr>
          <p:spPr>
            <a:xfrm>
              <a:off x="5791200" y="5211762"/>
              <a:ext cx="6096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Sales</a:t>
              </a:r>
              <a:endParaRPr/>
            </a:p>
          </p:txBody>
        </p:sp>
        <p:cxnSp>
          <p:nvCxnSpPr>
            <p:cNvPr id="1794" name="Google Shape;1794;p126"/>
            <p:cNvCxnSpPr/>
            <p:nvPr/>
          </p:nvCxnSpPr>
          <p:spPr>
            <a:xfrm flipH="1">
              <a:off x="6477000" y="2362200"/>
              <a:ext cx="914400" cy="381000"/>
            </a:xfrm>
            <a:prstGeom prst="straightConnector1">
              <a:avLst/>
            </a:prstGeom>
            <a:noFill/>
            <a:ln cap="flat" cmpd="sng" w="9525">
              <a:solidFill>
                <a:schemeClr val="dk1"/>
              </a:solidFill>
              <a:prstDash val="solid"/>
              <a:miter lim="8000"/>
              <a:headEnd len="sm" w="sm" type="none"/>
              <a:tailEnd len="med" w="med" type="triangle"/>
            </a:ln>
          </p:spPr>
        </p:cxnSp>
        <p:cxnSp>
          <p:nvCxnSpPr>
            <p:cNvPr id="1795" name="Google Shape;1795;p126"/>
            <p:cNvCxnSpPr/>
            <p:nvPr/>
          </p:nvCxnSpPr>
          <p:spPr>
            <a:xfrm>
              <a:off x="5181600" y="3962400"/>
              <a:ext cx="457200" cy="0"/>
            </a:xfrm>
            <a:prstGeom prst="straightConnector1">
              <a:avLst/>
            </a:prstGeom>
            <a:noFill/>
            <a:ln cap="flat" cmpd="sng" w="9525">
              <a:solidFill>
                <a:schemeClr val="dk1"/>
              </a:solidFill>
              <a:prstDash val="solid"/>
              <a:miter lim="8000"/>
              <a:headEnd len="sm" w="sm" type="none"/>
              <a:tailEnd len="med" w="med" type="triangle"/>
            </a:ln>
          </p:spPr>
        </p:cxnSp>
        <p:cxnSp>
          <p:nvCxnSpPr>
            <p:cNvPr id="1796" name="Google Shape;1796;p126"/>
            <p:cNvCxnSpPr/>
            <p:nvPr/>
          </p:nvCxnSpPr>
          <p:spPr>
            <a:xfrm rot="10800000">
              <a:off x="5410200" y="27432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97" name="Google Shape;1797;p126"/>
            <p:cNvCxnSpPr/>
            <p:nvPr/>
          </p:nvCxnSpPr>
          <p:spPr>
            <a:xfrm>
              <a:off x="5410200" y="27432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798" name="Google Shape;1798;p126"/>
            <p:cNvCxnSpPr/>
            <p:nvPr/>
          </p:nvCxnSpPr>
          <p:spPr>
            <a:xfrm rot="10800000">
              <a:off x="5410200" y="39624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99" name="Google Shape;1799;p126"/>
            <p:cNvCxnSpPr/>
            <p:nvPr/>
          </p:nvCxnSpPr>
          <p:spPr>
            <a:xfrm>
              <a:off x="5410200" y="51816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800" name="Google Shape;1800;p126"/>
            <p:cNvCxnSpPr/>
            <p:nvPr/>
          </p:nvCxnSpPr>
          <p:spPr>
            <a:xfrm flipH="1">
              <a:off x="6477000" y="2362200"/>
              <a:ext cx="914400" cy="1600200"/>
            </a:xfrm>
            <a:prstGeom prst="straightConnector1">
              <a:avLst/>
            </a:prstGeom>
            <a:noFill/>
            <a:ln cap="flat" cmpd="sng" w="9525">
              <a:solidFill>
                <a:schemeClr val="dk1"/>
              </a:solidFill>
              <a:prstDash val="solid"/>
              <a:miter lim="8000"/>
              <a:headEnd len="sm" w="sm" type="none"/>
              <a:tailEnd len="med" w="med" type="triangle"/>
            </a:ln>
          </p:spPr>
        </p:cxnSp>
        <p:cxnSp>
          <p:nvCxnSpPr>
            <p:cNvPr id="1801" name="Google Shape;1801;p126"/>
            <p:cNvCxnSpPr/>
            <p:nvPr/>
          </p:nvCxnSpPr>
          <p:spPr>
            <a:xfrm rot="10800000">
              <a:off x="6477000" y="2819400"/>
              <a:ext cx="914400" cy="1143000"/>
            </a:xfrm>
            <a:prstGeom prst="straightConnector1">
              <a:avLst/>
            </a:prstGeom>
            <a:noFill/>
            <a:ln cap="flat" cmpd="sng" w="9525">
              <a:solidFill>
                <a:schemeClr val="dk1"/>
              </a:solidFill>
              <a:prstDash val="solid"/>
              <a:miter lim="8000"/>
              <a:headEnd len="sm" w="sm" type="none"/>
              <a:tailEnd len="med" w="med" type="triangle"/>
            </a:ln>
          </p:spPr>
        </p:cxnSp>
        <p:cxnSp>
          <p:nvCxnSpPr>
            <p:cNvPr id="1802" name="Google Shape;1802;p126"/>
            <p:cNvCxnSpPr/>
            <p:nvPr/>
          </p:nvCxnSpPr>
          <p:spPr>
            <a:xfrm flipH="1">
              <a:off x="6553200" y="3962400"/>
              <a:ext cx="838200" cy="1219200"/>
            </a:xfrm>
            <a:prstGeom prst="straightConnector1">
              <a:avLst/>
            </a:prstGeom>
            <a:noFill/>
            <a:ln cap="flat" cmpd="sng" w="9525">
              <a:solidFill>
                <a:schemeClr val="dk1"/>
              </a:solidFill>
              <a:prstDash val="solid"/>
              <a:miter lim="8000"/>
              <a:headEnd len="sm" w="sm" type="none"/>
              <a:tailEnd len="med" w="med" type="triangle"/>
            </a:ln>
          </p:spPr>
        </p:cxnSp>
        <p:cxnSp>
          <p:nvCxnSpPr>
            <p:cNvPr id="1803" name="Google Shape;1803;p126"/>
            <p:cNvCxnSpPr/>
            <p:nvPr/>
          </p:nvCxnSpPr>
          <p:spPr>
            <a:xfrm rot="10800000">
              <a:off x="6553200" y="5181600"/>
              <a:ext cx="1066800" cy="457200"/>
            </a:xfrm>
            <a:prstGeom prst="straightConnector1">
              <a:avLst/>
            </a:prstGeom>
            <a:noFill/>
            <a:ln cap="flat" cmpd="sng" w="9525">
              <a:solidFill>
                <a:schemeClr val="dk1"/>
              </a:solidFill>
              <a:prstDash val="solid"/>
              <a:miter lim="8000"/>
              <a:headEnd len="sm" w="sm" type="none"/>
              <a:tailEnd len="med" w="med" type="triangle"/>
            </a:ln>
          </p:spPr>
        </p:cxnSp>
        <p:cxnSp>
          <p:nvCxnSpPr>
            <p:cNvPr id="1804" name="Google Shape;1804;p126"/>
            <p:cNvCxnSpPr/>
            <p:nvPr/>
          </p:nvCxnSpPr>
          <p:spPr>
            <a:xfrm rot="10800000">
              <a:off x="6477000" y="3962400"/>
              <a:ext cx="1143000" cy="1676400"/>
            </a:xfrm>
            <a:prstGeom prst="straightConnector1">
              <a:avLst/>
            </a:prstGeom>
            <a:noFill/>
            <a:ln cap="flat" cmpd="sng" w="9525">
              <a:solidFill>
                <a:schemeClr val="dk1"/>
              </a:solidFill>
              <a:prstDash val="solid"/>
              <a:miter lim="8000"/>
              <a:headEnd len="sm" w="sm" type="none"/>
              <a:tailEnd len="med" w="med" type="triangle"/>
            </a:ln>
          </p:spPr>
        </p:cxnSp>
        <p:cxnSp>
          <p:nvCxnSpPr>
            <p:cNvPr id="1805" name="Google Shape;1805;p126"/>
            <p:cNvCxnSpPr/>
            <p:nvPr/>
          </p:nvCxnSpPr>
          <p:spPr>
            <a:xfrm rot="10800000">
              <a:off x="6477000" y="3962400"/>
              <a:ext cx="914400" cy="0"/>
            </a:xfrm>
            <a:prstGeom prst="straightConnector1">
              <a:avLst/>
            </a:prstGeom>
            <a:noFill/>
            <a:ln cap="flat" cmpd="sng" w="9525">
              <a:solidFill>
                <a:schemeClr val="dk1"/>
              </a:solidFill>
              <a:prstDash val="solid"/>
              <a:miter lim="8000"/>
              <a:headEnd len="sm" w="sm" type="none"/>
              <a:tailEnd len="med" w="med" type="triangle"/>
            </a:ln>
          </p:spPr>
        </p:cxnSp>
        <p:sp>
          <p:nvSpPr>
            <p:cNvPr id="1806" name="Google Shape;1806;p126"/>
            <p:cNvSpPr txBox="1"/>
            <p:nvPr/>
          </p:nvSpPr>
          <p:spPr>
            <a:xfrm>
              <a:off x="914400" y="6045200"/>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Extract Layer</a:t>
              </a:r>
              <a:endParaRPr/>
            </a:p>
          </p:txBody>
        </p:sp>
        <p:sp>
          <p:nvSpPr>
            <p:cNvPr id="1807" name="Google Shape;1807;p126"/>
            <p:cNvSpPr txBox="1"/>
            <p:nvPr/>
          </p:nvSpPr>
          <p:spPr>
            <a:xfrm>
              <a:off x="35814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Storage Layer</a:t>
              </a:r>
              <a:endParaRPr/>
            </a:p>
          </p:txBody>
        </p:sp>
        <p:sp>
          <p:nvSpPr>
            <p:cNvPr id="1808" name="Google Shape;1808;p126"/>
            <p:cNvSpPr txBox="1"/>
            <p:nvPr/>
          </p:nvSpPr>
          <p:spPr>
            <a:xfrm>
              <a:off x="60198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Access Layer</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1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36" name="Google Shape;236;p1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Warehouse and Data Mart</a:t>
            </a:r>
            <a:endParaRPr/>
          </a:p>
        </p:txBody>
      </p:sp>
      <p:grpSp>
        <p:nvGrpSpPr>
          <p:cNvPr id="237" name="Google Shape;237;p19"/>
          <p:cNvGrpSpPr/>
          <p:nvPr/>
        </p:nvGrpSpPr>
        <p:grpSpPr>
          <a:xfrm>
            <a:off x="447675" y="1295400"/>
            <a:ext cx="7477125" cy="4662487"/>
            <a:chOff x="447675" y="1295400"/>
            <a:chExt cx="7477125" cy="4662487"/>
          </a:xfrm>
        </p:grpSpPr>
        <p:sp>
          <p:nvSpPr>
            <p:cNvPr id="238" name="Google Shape;238;p19"/>
            <p:cNvSpPr txBox="1"/>
            <p:nvPr/>
          </p:nvSpPr>
          <p:spPr>
            <a:xfrm>
              <a:off x="4953000" y="3962400"/>
              <a:ext cx="2971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Few</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Operational, external data</a:t>
              </a:r>
              <a:endParaRPr/>
            </a:p>
          </p:txBody>
        </p:sp>
        <p:sp>
          <p:nvSpPr>
            <p:cNvPr id="239" name="Google Shape;239;p19"/>
            <p:cNvSpPr txBox="1"/>
            <p:nvPr/>
          </p:nvSpPr>
          <p:spPr>
            <a:xfrm>
              <a:off x="2225675" y="3962400"/>
              <a:ext cx="2727325"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Many</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Operational/ External Data</a:t>
              </a:r>
              <a:endParaRPr/>
            </a:p>
          </p:txBody>
        </p:sp>
        <p:sp>
          <p:nvSpPr>
            <p:cNvPr id="240" name="Google Shape;240;p19"/>
            <p:cNvSpPr txBox="1"/>
            <p:nvPr/>
          </p:nvSpPr>
          <p:spPr>
            <a:xfrm>
              <a:off x="447675" y="3962400"/>
              <a:ext cx="17780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Sources</a:t>
              </a:r>
              <a:r>
                <a:rPr b="0" i="0" lang="en-US" sz="1200" u="none" cap="none" strike="noStrike">
                  <a:solidFill>
                    <a:srgbClr val="3C5658"/>
                  </a:solidFill>
                  <a:latin typeface="Rambla"/>
                  <a:ea typeface="Rambla"/>
                  <a:cs typeface="Rambla"/>
                  <a:sym typeface="Rambla"/>
                </a:rPr>
                <a:t> </a:t>
              </a:r>
              <a:endParaRPr/>
            </a:p>
          </p:txBody>
        </p:sp>
        <p:sp>
          <p:nvSpPr>
            <p:cNvPr id="241" name="Google Shape;241;p19"/>
            <p:cNvSpPr txBox="1"/>
            <p:nvPr/>
          </p:nvSpPr>
          <p:spPr>
            <a:xfrm>
              <a:off x="4953000" y="45720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4-12 months</a:t>
              </a:r>
              <a:endParaRPr/>
            </a:p>
          </p:txBody>
        </p:sp>
        <p:sp>
          <p:nvSpPr>
            <p:cNvPr id="242" name="Google Shape;242;p19"/>
            <p:cNvSpPr txBox="1"/>
            <p:nvPr/>
          </p:nvSpPr>
          <p:spPr>
            <a:xfrm>
              <a:off x="2225675" y="45720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9-18 months for first stage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stage implementation</a:t>
              </a:r>
              <a:endParaRPr/>
            </a:p>
          </p:txBody>
        </p:sp>
        <p:sp>
          <p:nvSpPr>
            <p:cNvPr id="243" name="Google Shape;243;p19"/>
            <p:cNvSpPr txBox="1"/>
            <p:nvPr/>
          </p:nvSpPr>
          <p:spPr>
            <a:xfrm>
              <a:off x="447675" y="45720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Implement Time Frame</a:t>
              </a:r>
              <a:r>
                <a:rPr b="0" i="0" lang="en-US" sz="1200" u="none" cap="none" strike="noStrike">
                  <a:solidFill>
                    <a:srgbClr val="3C5658"/>
                  </a:solidFill>
                  <a:latin typeface="Rambla"/>
                  <a:ea typeface="Rambla"/>
                  <a:cs typeface="Rambla"/>
                  <a:sym typeface="Rambla"/>
                </a:rPr>
                <a:t> </a:t>
              </a:r>
              <a:endParaRPr/>
            </a:p>
          </p:txBody>
        </p:sp>
        <p:sp>
          <p:nvSpPr>
            <p:cNvPr id="244" name="Google Shape;244;p19"/>
            <p:cNvSpPr txBox="1"/>
            <p:nvPr/>
          </p:nvSpPr>
          <p:spPr>
            <a:xfrm>
              <a:off x="4953000" y="5137150"/>
              <a:ext cx="2971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Restrictive, non extensible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Short life/tactical</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Project Orientation</a:t>
              </a:r>
              <a:endParaRPr/>
            </a:p>
          </p:txBody>
        </p:sp>
        <p:sp>
          <p:nvSpPr>
            <p:cNvPr id="245" name="Google Shape;245;p19"/>
            <p:cNvSpPr txBox="1"/>
            <p:nvPr/>
          </p:nvSpPr>
          <p:spPr>
            <a:xfrm>
              <a:off x="2225675" y="5137150"/>
              <a:ext cx="2727325"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Flexible, extensible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Durable/Strategic</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Data orientation</a:t>
              </a:r>
              <a:endParaRPr/>
            </a:p>
          </p:txBody>
        </p:sp>
        <p:sp>
          <p:nvSpPr>
            <p:cNvPr id="246" name="Google Shape;246;p19"/>
            <p:cNvSpPr txBox="1"/>
            <p:nvPr/>
          </p:nvSpPr>
          <p:spPr>
            <a:xfrm>
              <a:off x="447675" y="5137150"/>
              <a:ext cx="1778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Characteristics</a:t>
              </a:r>
              <a:r>
                <a:rPr b="0" i="0" lang="en-US" sz="1200" u="none" cap="none" strike="noStrike">
                  <a:solidFill>
                    <a:srgbClr val="3C5658"/>
                  </a:solidFill>
                  <a:latin typeface="Rambla"/>
                  <a:ea typeface="Rambla"/>
                  <a:cs typeface="Rambla"/>
                  <a:sym typeface="Rambla"/>
                </a:rPr>
                <a:t> </a:t>
              </a:r>
              <a:endParaRPr/>
            </a:p>
          </p:txBody>
        </p:sp>
        <p:sp>
          <p:nvSpPr>
            <p:cNvPr id="247" name="Google Shape;247;p19"/>
            <p:cNvSpPr txBox="1"/>
            <p:nvPr/>
          </p:nvSpPr>
          <p:spPr>
            <a:xfrm>
              <a:off x="4953000" y="3384550"/>
              <a:ext cx="29718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Single Partial subject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partial subjects</a:t>
              </a:r>
              <a:endParaRPr/>
            </a:p>
          </p:txBody>
        </p:sp>
        <p:sp>
          <p:nvSpPr>
            <p:cNvPr id="248" name="Google Shape;248;p19"/>
            <p:cNvSpPr txBox="1"/>
            <p:nvPr/>
          </p:nvSpPr>
          <p:spPr>
            <a:xfrm>
              <a:off x="2225675" y="3384550"/>
              <a:ext cx="2727325"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subject areas</a:t>
              </a:r>
              <a:endParaRPr/>
            </a:p>
          </p:txBody>
        </p:sp>
        <p:sp>
          <p:nvSpPr>
            <p:cNvPr id="249" name="Google Shape;249;p19"/>
            <p:cNvSpPr txBox="1"/>
            <p:nvPr/>
          </p:nvSpPr>
          <p:spPr>
            <a:xfrm>
              <a:off x="447675" y="3384550"/>
              <a:ext cx="17780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Subjects</a:t>
              </a:r>
              <a:r>
                <a:rPr b="0" i="0" lang="en-US" sz="1200" u="none" cap="none" strike="noStrike">
                  <a:solidFill>
                    <a:srgbClr val="3C5658"/>
                  </a:solidFill>
                  <a:latin typeface="Rambla"/>
                  <a:ea typeface="Rambla"/>
                  <a:cs typeface="Rambla"/>
                  <a:sym typeface="Rambla"/>
                </a:rPr>
                <a:t> </a:t>
              </a:r>
              <a:endParaRPr/>
            </a:p>
          </p:txBody>
        </p:sp>
        <p:sp>
          <p:nvSpPr>
            <p:cNvPr id="250" name="Google Shape;250;p19"/>
            <p:cNvSpPr txBox="1"/>
            <p:nvPr/>
          </p:nvSpPr>
          <p:spPr>
            <a:xfrm>
              <a:off x="4953000" y="28194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Detailed (some history)</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Summarized</a:t>
              </a:r>
              <a:endParaRPr/>
            </a:p>
          </p:txBody>
        </p:sp>
        <p:sp>
          <p:nvSpPr>
            <p:cNvPr id="251" name="Google Shape;251;p19"/>
            <p:cNvSpPr txBox="1"/>
            <p:nvPr/>
          </p:nvSpPr>
          <p:spPr>
            <a:xfrm>
              <a:off x="2225675" y="28194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Historical Detailed data</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Some summary</a:t>
              </a:r>
              <a:endParaRPr/>
            </a:p>
          </p:txBody>
        </p:sp>
        <p:sp>
          <p:nvSpPr>
            <p:cNvPr id="252" name="Google Shape;252;p19"/>
            <p:cNvSpPr txBox="1"/>
            <p:nvPr/>
          </p:nvSpPr>
          <p:spPr>
            <a:xfrm>
              <a:off x="447675" y="28194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Perspective</a:t>
              </a:r>
              <a:r>
                <a:rPr b="0" i="0" lang="en-US" sz="1200" u="none" cap="none" strike="noStrike">
                  <a:solidFill>
                    <a:srgbClr val="3C5658"/>
                  </a:solidFill>
                  <a:latin typeface="Rambla"/>
                  <a:ea typeface="Rambla"/>
                  <a:cs typeface="Rambla"/>
                  <a:sym typeface="Rambla"/>
                </a:rPr>
                <a:t> </a:t>
              </a:r>
              <a:endParaRPr/>
            </a:p>
          </p:txBody>
        </p:sp>
        <p:sp>
          <p:nvSpPr>
            <p:cNvPr id="253" name="Google Shape;253;p19"/>
            <p:cNvSpPr txBox="1"/>
            <p:nvPr/>
          </p:nvSpPr>
          <p:spPr>
            <a:xfrm>
              <a:off x="4953000" y="1995487"/>
              <a:ext cx="29718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Specific Application Requirement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LOB, department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Business Process Oriented</a:t>
              </a:r>
              <a:endParaRPr/>
            </a:p>
          </p:txBody>
        </p:sp>
        <p:sp>
          <p:nvSpPr>
            <p:cNvPr id="254" name="Google Shape;254;p19"/>
            <p:cNvSpPr txBox="1"/>
            <p:nvPr/>
          </p:nvSpPr>
          <p:spPr>
            <a:xfrm>
              <a:off x="2225675" y="1995487"/>
              <a:ext cx="2727325"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Application Neutral</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Centralized, Shared</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Cross LOB/enterprise</a:t>
              </a:r>
              <a:endParaRPr/>
            </a:p>
          </p:txBody>
        </p:sp>
        <p:sp>
          <p:nvSpPr>
            <p:cNvPr id="255" name="Google Shape;255;p19"/>
            <p:cNvSpPr txBox="1"/>
            <p:nvPr/>
          </p:nvSpPr>
          <p:spPr>
            <a:xfrm>
              <a:off x="447675" y="1995487"/>
              <a:ext cx="17780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Scope</a:t>
              </a:r>
              <a:r>
                <a:rPr b="0" i="0" lang="en-US" sz="1200" u="none" cap="none" strike="noStrike">
                  <a:solidFill>
                    <a:srgbClr val="3C5658"/>
                  </a:solidFill>
                  <a:latin typeface="Rambla"/>
                  <a:ea typeface="Rambla"/>
                  <a:cs typeface="Rambla"/>
                  <a:sym typeface="Rambla"/>
                </a:rPr>
                <a:t> </a:t>
              </a:r>
              <a:endParaRPr/>
            </a:p>
          </p:txBody>
        </p:sp>
        <p:sp>
          <p:nvSpPr>
            <p:cNvPr id="256" name="Google Shape;256;p19"/>
            <p:cNvSpPr txBox="1"/>
            <p:nvPr/>
          </p:nvSpPr>
          <p:spPr>
            <a:xfrm>
              <a:off x="4953000" y="1295400"/>
              <a:ext cx="29718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Marts</a:t>
              </a:r>
              <a:r>
                <a:rPr b="0" i="0" lang="en-US" sz="1200" u="none" cap="none" strike="noStrike">
                  <a:solidFill>
                    <a:srgbClr val="3C5658"/>
                  </a:solidFill>
                  <a:latin typeface="Rambla"/>
                  <a:ea typeface="Rambla"/>
                  <a:cs typeface="Rambla"/>
                  <a:sym typeface="Rambla"/>
                </a:rPr>
                <a:t> </a:t>
              </a:r>
              <a:endParaRPr/>
            </a:p>
          </p:txBody>
        </p:sp>
        <p:sp>
          <p:nvSpPr>
            <p:cNvPr id="257" name="Google Shape;257;p19"/>
            <p:cNvSpPr txBox="1"/>
            <p:nvPr/>
          </p:nvSpPr>
          <p:spPr>
            <a:xfrm>
              <a:off x="2225675" y="1295400"/>
              <a:ext cx="2727325"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Warehouse</a:t>
              </a:r>
              <a:r>
                <a:rPr b="0" i="0" lang="en-US" sz="1200" u="none" cap="none" strike="noStrike">
                  <a:solidFill>
                    <a:srgbClr val="3C5658"/>
                  </a:solidFill>
                  <a:latin typeface="Rambla"/>
                  <a:ea typeface="Rambla"/>
                  <a:cs typeface="Rambla"/>
                  <a:sym typeface="Rambla"/>
                </a:rPr>
                <a:t> </a:t>
              </a:r>
              <a:endParaRPr/>
            </a:p>
          </p:txBody>
        </p:sp>
        <p:sp>
          <p:nvSpPr>
            <p:cNvPr id="258" name="Google Shape;258;p19"/>
            <p:cNvSpPr txBox="1"/>
            <p:nvPr/>
          </p:nvSpPr>
          <p:spPr>
            <a:xfrm>
              <a:off x="447675" y="1295400"/>
              <a:ext cx="17780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59" name="Google Shape;259;p19"/>
            <p:cNvCxnSpPr/>
            <p:nvPr/>
          </p:nvCxnSpPr>
          <p:spPr>
            <a:xfrm>
              <a:off x="447675" y="1295400"/>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60" name="Google Shape;260;p19"/>
            <p:cNvCxnSpPr/>
            <p:nvPr/>
          </p:nvCxnSpPr>
          <p:spPr>
            <a:xfrm>
              <a:off x="447675" y="1995487"/>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1" name="Google Shape;261;p19"/>
            <p:cNvCxnSpPr/>
            <p:nvPr/>
          </p:nvCxnSpPr>
          <p:spPr>
            <a:xfrm>
              <a:off x="447675" y="2819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2" name="Google Shape;262;p19"/>
            <p:cNvCxnSpPr/>
            <p:nvPr/>
          </p:nvCxnSpPr>
          <p:spPr>
            <a:xfrm>
              <a:off x="447675" y="33845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3" name="Google Shape;263;p19"/>
            <p:cNvCxnSpPr/>
            <p:nvPr/>
          </p:nvCxnSpPr>
          <p:spPr>
            <a:xfrm>
              <a:off x="447675" y="5957887"/>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64" name="Google Shape;264;p19"/>
            <p:cNvCxnSpPr/>
            <p:nvPr/>
          </p:nvCxnSpPr>
          <p:spPr>
            <a:xfrm>
              <a:off x="447675"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65" name="Google Shape;265;p19"/>
            <p:cNvCxnSpPr/>
            <p:nvPr/>
          </p:nvCxnSpPr>
          <p:spPr>
            <a:xfrm>
              <a:off x="2225675"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66" name="Google Shape;266;p19"/>
            <p:cNvCxnSpPr/>
            <p:nvPr/>
          </p:nvCxnSpPr>
          <p:spPr>
            <a:xfrm>
              <a:off x="4953000"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67" name="Google Shape;267;p19"/>
            <p:cNvCxnSpPr/>
            <p:nvPr/>
          </p:nvCxnSpPr>
          <p:spPr>
            <a:xfrm>
              <a:off x="7924800"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68" name="Google Shape;268;p19"/>
            <p:cNvCxnSpPr/>
            <p:nvPr/>
          </p:nvCxnSpPr>
          <p:spPr>
            <a:xfrm>
              <a:off x="447675" y="3962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69" name="Google Shape;269;p19"/>
            <p:cNvCxnSpPr/>
            <p:nvPr/>
          </p:nvCxnSpPr>
          <p:spPr>
            <a:xfrm>
              <a:off x="447675" y="51371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70" name="Google Shape;270;p19"/>
            <p:cNvCxnSpPr/>
            <p:nvPr/>
          </p:nvCxnSpPr>
          <p:spPr>
            <a:xfrm>
              <a:off x="447675" y="4572000"/>
              <a:ext cx="7477125" cy="0"/>
            </a:xfrm>
            <a:prstGeom prst="straightConnector1">
              <a:avLst/>
            </a:prstGeom>
            <a:noFill/>
            <a:ln cap="flat" cmpd="sng" w="12700">
              <a:solidFill>
                <a:schemeClr val="dk1"/>
              </a:solidFill>
              <a:prstDash val="solid"/>
              <a:miter lim="8000"/>
              <a:headEnd len="sm" w="sm" type="none"/>
              <a:tailEnd len="sm" w="sm" type="none"/>
            </a:ln>
          </p:spPr>
        </p:cxn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2" name="Shape 1812"/>
        <p:cNvGrpSpPr/>
        <p:nvPr/>
      </p:nvGrpSpPr>
      <p:grpSpPr>
        <a:xfrm>
          <a:off x="0" y="0"/>
          <a:ext cx="0" cy="0"/>
          <a:chOff x="0" y="0"/>
          <a:chExt cx="0" cy="0"/>
        </a:xfrm>
      </p:grpSpPr>
      <p:sp>
        <p:nvSpPr>
          <p:cNvPr id="1813" name="Google Shape;1813;p12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14" name="Google Shape;1814;p12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Traditional Decision Making &amp; its limitation</a:t>
            </a:r>
            <a:endParaRPr/>
          </a:p>
        </p:txBody>
      </p:sp>
      <p:sp>
        <p:nvSpPr>
          <p:cNvPr id="1815" name="Google Shape;1815;p127"/>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Spreadsheets and SQL are traditionally used as tool for analysis and decision making</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Limitations of Traditional techniques</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It is very difficult to define the aggregation levels, views in spreadsheets</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SQL does not have a natural way of providing flexible view reorganizations that will transpose the data</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Common analytic functions such as cumulative average and total are not supported in SQL</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Extensive programming</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Redundant reporting</a:t>
            </a:r>
            <a:endParaRPr/>
          </a:p>
        </p:txBody>
      </p:sp>
      <p:pic>
        <p:nvPicPr>
          <p:cNvPr id="1816" name="Google Shape;1816;p127"/>
          <p:cNvPicPr preferRelativeResize="0"/>
          <p:nvPr/>
        </p:nvPicPr>
        <p:blipFill rotWithShape="1">
          <a:blip r:embed="rId3">
            <a:alphaModFix/>
          </a:blip>
          <a:srcRect b="0" l="0" r="0" t="0"/>
          <a:stretch/>
        </p:blipFill>
        <p:spPr>
          <a:xfrm>
            <a:off x="1666875" y="1752600"/>
            <a:ext cx="1457325" cy="1036637"/>
          </a:xfrm>
          <a:prstGeom prst="rect">
            <a:avLst/>
          </a:prstGeom>
          <a:noFill/>
          <a:ln>
            <a:noFill/>
          </a:ln>
        </p:spPr>
      </p:pic>
      <p:pic>
        <p:nvPicPr>
          <p:cNvPr id="1817" name="Google Shape;1817;p127"/>
          <p:cNvPicPr preferRelativeResize="0"/>
          <p:nvPr/>
        </p:nvPicPr>
        <p:blipFill rotWithShape="1">
          <a:blip r:embed="rId4">
            <a:alphaModFix/>
          </a:blip>
          <a:srcRect b="0" l="0" r="0" t="0"/>
          <a:stretch/>
        </p:blipFill>
        <p:spPr>
          <a:xfrm>
            <a:off x="5486400" y="1711325"/>
            <a:ext cx="1371600" cy="11842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1" name="Shape 1821"/>
        <p:cNvGrpSpPr/>
        <p:nvPr/>
      </p:nvGrpSpPr>
      <p:grpSpPr>
        <a:xfrm>
          <a:off x="0" y="0"/>
          <a:ext cx="0" cy="0"/>
          <a:chOff x="0" y="0"/>
          <a:chExt cx="0" cy="0"/>
        </a:xfrm>
      </p:grpSpPr>
      <p:sp>
        <p:nvSpPr>
          <p:cNvPr id="1822" name="Google Shape;1822;p128"/>
          <p:cNvSpPr txBox="1"/>
          <p:nvPr>
            <p:ph idx="4294967295" type="ctrTitle"/>
          </p:nvPr>
        </p:nvSpPr>
        <p:spPr>
          <a:xfrm>
            <a:off x="4724400" y="3962400"/>
            <a:ext cx="4038600" cy="6096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Overview</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6" name="Shape 1826"/>
        <p:cNvGrpSpPr/>
        <p:nvPr/>
      </p:nvGrpSpPr>
      <p:grpSpPr>
        <a:xfrm>
          <a:off x="0" y="0"/>
          <a:ext cx="0" cy="0"/>
          <a:chOff x="0" y="0"/>
          <a:chExt cx="0" cy="0"/>
        </a:xfrm>
      </p:grpSpPr>
      <p:sp>
        <p:nvSpPr>
          <p:cNvPr id="1827" name="Google Shape;1827;p12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28" name="Google Shape;1828;p12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a:t>
            </a:r>
            <a:endParaRPr/>
          </a:p>
        </p:txBody>
      </p:sp>
      <p:sp>
        <p:nvSpPr>
          <p:cNvPr id="1829" name="Google Shape;1829;p12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It is the process of timely access and analysis of data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It is the means by which the End Users ‘see’ the data warehouse or the ODS or the Operational Systems</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3" name="Shape 1833"/>
        <p:cNvGrpSpPr/>
        <p:nvPr/>
      </p:nvGrpSpPr>
      <p:grpSpPr>
        <a:xfrm>
          <a:off x="0" y="0"/>
          <a:ext cx="0" cy="0"/>
          <a:chOff x="0" y="0"/>
          <a:chExt cx="0" cy="0"/>
        </a:xfrm>
      </p:grpSpPr>
      <p:sp>
        <p:nvSpPr>
          <p:cNvPr id="1834" name="Google Shape;1834;p13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35" name="Google Shape;1835;p13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Tools</a:t>
            </a:r>
            <a:endParaRPr/>
          </a:p>
        </p:txBody>
      </p:sp>
      <p:sp>
        <p:nvSpPr>
          <p:cNvPr id="1836" name="Google Shape;1836;p13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 Data Access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Encapsulates technical complexity like physical structure of the database from the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Facilitates easy and controlled access to authorized users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Provides helpful metadata to the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Provides a variety of features for analyzing the data</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0" name="Shape 1840"/>
        <p:cNvGrpSpPr/>
        <p:nvPr/>
      </p:nvGrpSpPr>
      <p:grpSpPr>
        <a:xfrm>
          <a:off x="0" y="0"/>
          <a:ext cx="0" cy="0"/>
          <a:chOff x="0" y="0"/>
          <a:chExt cx="0" cy="0"/>
        </a:xfrm>
      </p:grpSpPr>
      <p:sp>
        <p:nvSpPr>
          <p:cNvPr id="1841" name="Google Shape;1841;p13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42" name="Google Shape;1842;p13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Requirements of Data Access Tools</a:t>
            </a:r>
            <a:endParaRPr/>
          </a:p>
        </p:txBody>
      </p:sp>
      <p:sp>
        <p:nvSpPr>
          <p:cNvPr id="1843" name="Google Shape;1843;p13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requirements of a data access tool include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High performance and scalability to many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Ease of use - intuitive, consistent interface to all functions of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Short learning curve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Semantic layer that maps business terms to database schema</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Rapid slicing across dimensions and attributes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Tight integration with central metadata repository</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Scheduling of reports should be possible</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7" name="Shape 1847"/>
        <p:cNvGrpSpPr/>
        <p:nvPr/>
      </p:nvGrpSpPr>
      <p:grpSpPr>
        <a:xfrm>
          <a:off x="0" y="0"/>
          <a:ext cx="0" cy="0"/>
          <a:chOff x="0" y="0"/>
          <a:chExt cx="0" cy="0"/>
        </a:xfrm>
      </p:grpSpPr>
      <p:sp>
        <p:nvSpPr>
          <p:cNvPr id="1848" name="Google Shape;1848;p13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49" name="Google Shape;1849;p13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50" name="Google Shape;1850;p132"/>
          <p:cNvSpPr txBox="1"/>
          <p:nvPr>
            <p:ph idx="1" type="body"/>
          </p:nvPr>
        </p:nvSpPr>
        <p:spPr>
          <a:xfrm>
            <a:off x="304800" y="1311275"/>
            <a:ext cx="8534400" cy="1889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Different categories of Data Access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OLAP</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 Mining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Web Access</a:t>
            </a:r>
            <a:endParaRPr/>
          </a:p>
        </p:txBody>
      </p:sp>
      <p:sp>
        <p:nvSpPr>
          <p:cNvPr id="1851" name="Google Shape;1851;p132"/>
          <p:cNvSpPr/>
          <p:nvPr/>
        </p:nvSpPr>
        <p:spPr>
          <a:xfrm>
            <a:off x="3276600" y="3200400"/>
            <a:ext cx="3124200" cy="3124200"/>
          </a:xfrm>
          <a:prstGeom prst="ellipse">
            <a:avLst/>
          </a:prstGeom>
          <a:solidFill>
            <a:srgbClr val="CCFF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52" name="Google Shape;1852;p132"/>
          <p:cNvSpPr/>
          <p:nvPr/>
        </p:nvSpPr>
        <p:spPr>
          <a:xfrm>
            <a:off x="3581400" y="4191000"/>
            <a:ext cx="1447800" cy="1447800"/>
          </a:xfrm>
          <a:prstGeom prst="ellipse">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OLAP</a:t>
            </a:r>
            <a:endParaRPr/>
          </a:p>
        </p:txBody>
      </p:sp>
      <p:sp>
        <p:nvSpPr>
          <p:cNvPr id="1853" name="Google Shape;1853;p132"/>
          <p:cNvSpPr txBox="1"/>
          <p:nvPr/>
        </p:nvSpPr>
        <p:spPr>
          <a:xfrm>
            <a:off x="2819400" y="5257800"/>
            <a:ext cx="1828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Data Mining</a:t>
            </a:r>
            <a:endParaRPr/>
          </a:p>
        </p:txBody>
      </p:sp>
      <p:sp>
        <p:nvSpPr>
          <p:cNvPr id="1854" name="Google Shape;1854;p132"/>
          <p:cNvSpPr/>
          <p:nvPr/>
        </p:nvSpPr>
        <p:spPr>
          <a:xfrm>
            <a:off x="5181600" y="2438400"/>
            <a:ext cx="1524000" cy="1676400"/>
          </a:xfrm>
          <a:prstGeom prst="ellipse">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Reporting</a:t>
            </a:r>
            <a:endParaRPr/>
          </a:p>
        </p:txBody>
      </p:sp>
      <p:sp>
        <p:nvSpPr>
          <p:cNvPr id="1855" name="Google Shape;1855;p132"/>
          <p:cNvSpPr/>
          <p:nvPr/>
        </p:nvSpPr>
        <p:spPr>
          <a:xfrm>
            <a:off x="2705100" y="3886200"/>
            <a:ext cx="2667000" cy="18288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856" name="Google Shape;1856;p132"/>
          <p:cNvCxnSpPr/>
          <p:nvPr/>
        </p:nvCxnSpPr>
        <p:spPr>
          <a:xfrm>
            <a:off x="4267200" y="2743200"/>
            <a:ext cx="381000" cy="762000"/>
          </a:xfrm>
          <a:prstGeom prst="straightConnector1">
            <a:avLst/>
          </a:prstGeom>
          <a:noFill/>
          <a:ln cap="flat" cmpd="sng" w="9525">
            <a:solidFill>
              <a:schemeClr val="dk1"/>
            </a:solidFill>
            <a:prstDash val="solid"/>
            <a:miter lim="8000"/>
            <a:headEnd len="sm" w="sm" type="none"/>
            <a:tailEnd len="med" w="med" type="triangle"/>
          </a:ln>
        </p:spPr>
      </p:cxnSp>
      <p:sp>
        <p:nvSpPr>
          <p:cNvPr id="1857" name="Google Shape;1857;p132"/>
          <p:cNvSpPr txBox="1"/>
          <p:nvPr/>
        </p:nvSpPr>
        <p:spPr>
          <a:xfrm>
            <a:off x="3962400" y="2438400"/>
            <a:ext cx="2133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800" u="none" cap="none" strike="noStrike">
                <a:solidFill>
                  <a:srgbClr val="996633"/>
                </a:solidFill>
                <a:latin typeface="Arial"/>
                <a:ea typeface="Arial"/>
                <a:cs typeface="Arial"/>
                <a:sym typeface="Arial"/>
              </a:rPr>
              <a:t>BI</a:t>
            </a:r>
            <a:endParaRPr/>
          </a:p>
        </p:txBody>
      </p:sp>
      <p:cxnSp>
        <p:nvCxnSpPr>
          <p:cNvPr id="1858" name="Google Shape;1858;p132"/>
          <p:cNvCxnSpPr/>
          <p:nvPr/>
        </p:nvCxnSpPr>
        <p:spPr>
          <a:xfrm>
            <a:off x="7010400" y="25908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59" name="Google Shape;1859;p132"/>
          <p:cNvSpPr txBox="1"/>
          <p:nvPr/>
        </p:nvSpPr>
        <p:spPr>
          <a:xfrm>
            <a:off x="7086600" y="31242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Delivery Focused</a:t>
            </a:r>
            <a:endParaRPr/>
          </a:p>
        </p:txBody>
      </p:sp>
      <p:sp>
        <p:nvSpPr>
          <p:cNvPr id="1860" name="Google Shape;1860;p132"/>
          <p:cNvSpPr txBox="1"/>
          <p:nvPr/>
        </p:nvSpPr>
        <p:spPr>
          <a:xfrm>
            <a:off x="7086600" y="522605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Analytic Focused</a:t>
            </a:r>
            <a:endParaRPr/>
          </a:p>
        </p:txBody>
      </p:sp>
      <p:sp>
        <p:nvSpPr>
          <p:cNvPr id="1861" name="Google Shape;1861;p132"/>
          <p:cNvSpPr txBox="1"/>
          <p:nvPr/>
        </p:nvSpPr>
        <p:spPr>
          <a:xfrm>
            <a:off x="1905000" y="4267200"/>
            <a:ext cx="19812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“Heavy </a:t>
            </a:r>
            <a:endParaRPr/>
          </a:p>
          <a:p>
            <a:pPr indent="0" lvl="0" marL="0" marR="0" rtl="0" algn="l">
              <a:lnSpc>
                <a:spcPct val="100000"/>
              </a:lnSpc>
              <a:spcBef>
                <a:spcPts val="80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Analytics “</a:t>
            </a:r>
            <a:endParaRPr/>
          </a:p>
          <a:p>
            <a:pPr indent="0" lvl="0" marL="0" marR="0" rtl="0" algn="l">
              <a:lnSpc>
                <a:spcPct val="100000"/>
              </a:lnSpc>
              <a:spcBef>
                <a:spcPts val="0"/>
              </a:spcBef>
              <a:spcAft>
                <a:spcPts val="0"/>
              </a:spcAft>
              <a:buNone/>
            </a:pPr>
            <a:r>
              <a:t/>
            </a:r>
            <a:endParaRPr b="1" i="0" sz="1600" u="none" cap="none" strike="noStrike">
              <a:solidFill>
                <a:srgbClr val="996633"/>
              </a:solidFill>
              <a:latin typeface="Arial"/>
              <a:ea typeface="Arial"/>
              <a:cs typeface="Arial"/>
              <a:sym typeface="Arial"/>
            </a:endParaRPr>
          </a:p>
        </p:txBody>
      </p:sp>
      <p:cxnSp>
        <p:nvCxnSpPr>
          <p:cNvPr id="1862" name="Google Shape;1862;p132"/>
          <p:cNvCxnSpPr/>
          <p:nvPr/>
        </p:nvCxnSpPr>
        <p:spPr>
          <a:xfrm>
            <a:off x="7010400" y="44196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63" name="Google Shape;1863;p132"/>
          <p:cNvSpPr txBox="1"/>
          <p:nvPr/>
        </p:nvSpPr>
        <p:spPr>
          <a:xfrm>
            <a:off x="4724400" y="3733800"/>
            <a:ext cx="2057400" cy="1066800"/>
          </a:xfrm>
          <a:prstGeom prst="rect">
            <a:avLst/>
          </a:prstGeom>
          <a:solidFill>
            <a:srgbClr val="FF99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WEB ACCESS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7" name="Shape 1867"/>
        <p:cNvGrpSpPr/>
        <p:nvPr/>
      </p:nvGrpSpPr>
      <p:grpSpPr>
        <a:xfrm>
          <a:off x="0" y="0"/>
          <a:ext cx="0" cy="0"/>
          <a:chOff x="0" y="0"/>
          <a:chExt cx="0" cy="0"/>
        </a:xfrm>
      </p:grpSpPr>
      <p:sp>
        <p:nvSpPr>
          <p:cNvPr id="1868" name="Google Shape;1868;p13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69" name="Google Shape;1869;p13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70" name="Google Shape;1870;p13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category of data access solution in which the information is presented in the form of reports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Reporting tools are also referred as Query and reporting tools</a:t>
            </a:r>
            <a:endParaRPr/>
          </a:p>
          <a:p>
            <a:pPr indent="-228600" lvl="1" marL="685800" marR="0" rtl="0" algn="l">
              <a:lnSpc>
                <a:spcPct val="120000"/>
              </a:lnSpc>
              <a:spcBef>
                <a:spcPts val="360"/>
              </a:spcBef>
              <a:spcAft>
                <a:spcPts val="0"/>
              </a:spcAft>
              <a:buClr>
                <a:srgbClr val="003366"/>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(On-Line  Analytic Processing)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Defined as “Fast Analysis of Multidimensional Information” by the OLAP council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Used interchangeably with ‘BI’</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OLAP tools are synonymous with Multidimensional tools or applications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4" name="Shape 1874"/>
        <p:cNvGrpSpPr/>
        <p:nvPr/>
      </p:nvGrpSpPr>
      <p:grpSpPr>
        <a:xfrm>
          <a:off x="0" y="0"/>
          <a:ext cx="0" cy="0"/>
          <a:chOff x="0" y="0"/>
          <a:chExt cx="0" cy="0"/>
        </a:xfrm>
      </p:grpSpPr>
      <p:sp>
        <p:nvSpPr>
          <p:cNvPr id="1875" name="Google Shape;1875;p13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76" name="Google Shape;1876;p13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77" name="Google Shape;1877;p134"/>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Mining</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process that uses a variety of statistical and artificial intelligence frameworks to discover patterns and relationships in data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Used to make valid predictions in data analysis problems where the exact sequence and nature of queries/questions to be written/asked against the data to make the prediction is not known and the number of variables involved in the analysis is too large to be intuitively handled by structured querying or OLAP tools</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Web Access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category of data access solutions in which information is viewed through a web browser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1" name="Shape 1881"/>
        <p:cNvGrpSpPr/>
        <p:nvPr/>
      </p:nvGrpSpPr>
      <p:grpSpPr>
        <a:xfrm>
          <a:off x="0" y="0"/>
          <a:ext cx="0" cy="0"/>
          <a:chOff x="0" y="0"/>
          <a:chExt cx="0" cy="0"/>
        </a:xfrm>
      </p:grpSpPr>
      <p:sp>
        <p:nvSpPr>
          <p:cNvPr id="1882" name="Google Shape;1882;p13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83" name="Google Shape;1883;p13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 Users</a:t>
            </a:r>
            <a:endParaRPr/>
          </a:p>
        </p:txBody>
      </p:sp>
      <p:graphicFrame>
        <p:nvGraphicFramePr>
          <p:cNvPr id="1884" name="Google Shape;1884;p135"/>
          <p:cNvGraphicFramePr/>
          <p:nvPr/>
        </p:nvGraphicFramePr>
        <p:xfrm>
          <a:off x="304800" y="1295400"/>
          <a:ext cx="3000000" cy="3000000"/>
        </p:xfrm>
        <a:graphic>
          <a:graphicData uri="http://schemas.openxmlformats.org/drawingml/2006/table">
            <a:tbl>
              <a:tblPr>
                <a:noFill/>
                <a:tableStyleId>{BA705EDB-4B5C-4568-ADAD-4467836E3663}</a:tableStyleId>
              </a:tblPr>
              <a:tblGrid>
                <a:gridCol w="2133600"/>
                <a:gridCol w="2133600"/>
                <a:gridCol w="2133600"/>
                <a:gridCol w="2133600"/>
              </a:tblGrid>
              <a:tr h="914400">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Reporting Solution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OLAP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Data Mining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Web Services Solution</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9850">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Operating personnel, Standard fixed format reports for power users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Analysts, 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Operating personnel, Analysts, Decision makers</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8" name="Shape 1888"/>
        <p:cNvGrpSpPr/>
        <p:nvPr/>
      </p:nvGrpSpPr>
      <p:grpSpPr>
        <a:xfrm>
          <a:off x="0" y="0"/>
          <a:ext cx="0" cy="0"/>
          <a:chOff x="0" y="0"/>
          <a:chExt cx="0" cy="0"/>
        </a:xfrm>
      </p:grpSpPr>
      <p:sp>
        <p:nvSpPr>
          <p:cNvPr id="1889" name="Google Shape;1889;p13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90" name="Google Shape;1890;p13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Importance of Data Access</a:t>
            </a:r>
            <a:endParaRPr/>
          </a:p>
        </p:txBody>
      </p:sp>
      <p:sp>
        <p:nvSpPr>
          <p:cNvPr id="1891" name="Google Shape;1891;p13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Businesses today face challenges like</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Large volume of data</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User demands of flexible and timely access to information</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Extracting value from key business data</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Access is the ‘last mile’ that enables decision makers to</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Reach the database infrastructure</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Prompt, reliable data access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Lowers operating costs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Reduces error</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Increases productivity.</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76" name="Google Shape;276;p2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Operational Data Store</a:t>
            </a:r>
            <a:endParaRPr/>
          </a:p>
        </p:txBody>
      </p:sp>
      <p:sp>
        <p:nvSpPr>
          <p:cNvPr id="277" name="Google Shape;277;p2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applies only to the world of operational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contains current valued and near current valued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contains almost exclusively all detail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requires a full function, update, record oriented environment.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5" name="Shape 1895"/>
        <p:cNvGrpSpPr/>
        <p:nvPr/>
      </p:nvGrpSpPr>
      <p:grpSpPr>
        <a:xfrm>
          <a:off x="0" y="0"/>
          <a:ext cx="0" cy="0"/>
          <a:chOff x="0" y="0"/>
          <a:chExt cx="0" cy="0"/>
        </a:xfrm>
      </p:grpSpPr>
      <p:sp>
        <p:nvSpPr>
          <p:cNvPr id="1896" name="Google Shape;1896;p137"/>
          <p:cNvSpPr txBox="1"/>
          <p:nvPr>
            <p:ph idx="4294967295" type="ctrTitle"/>
          </p:nvPr>
        </p:nvSpPr>
        <p:spPr>
          <a:xfrm>
            <a:off x="5257800" y="4038600"/>
            <a:ext cx="3581400" cy="5334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 Solutions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0" name="Shape 1900"/>
        <p:cNvGrpSpPr/>
        <p:nvPr/>
      </p:nvGrpSpPr>
      <p:grpSpPr>
        <a:xfrm>
          <a:off x="0" y="0"/>
          <a:ext cx="0" cy="0"/>
          <a:chOff x="0" y="0"/>
          <a:chExt cx="0" cy="0"/>
        </a:xfrm>
      </p:grpSpPr>
      <p:sp>
        <p:nvSpPr>
          <p:cNvPr id="1901" name="Google Shape;1901;p13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02" name="Google Shape;1902;p13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a:t>
            </a:r>
            <a:endParaRPr/>
          </a:p>
        </p:txBody>
      </p:sp>
      <p:sp>
        <p:nvSpPr>
          <p:cNvPr id="1903" name="Google Shape;1903;p13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 solutions provide information in the form of reports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Companies are data rich but information poor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Transaction systems generate huge volume of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Need to turn this data into actionable information</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7" name="Shape 1907"/>
        <p:cNvGrpSpPr/>
        <p:nvPr/>
      </p:nvGrpSpPr>
      <p:grpSpPr>
        <a:xfrm>
          <a:off x="0" y="0"/>
          <a:ext cx="0" cy="0"/>
          <a:chOff x="0" y="0"/>
          <a:chExt cx="0" cy="0"/>
        </a:xfrm>
      </p:grpSpPr>
      <p:sp>
        <p:nvSpPr>
          <p:cNvPr id="1908" name="Google Shape;1908;p13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09" name="Google Shape;1909;p13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Reporting</a:t>
            </a:r>
            <a:endParaRPr/>
          </a:p>
        </p:txBody>
      </p:sp>
      <p:sp>
        <p:nvSpPr>
          <p:cNvPr id="1910" name="Google Shape;1910;p13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Transaction Systems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Replicated OLTP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Mart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Enterprise Data Warehouse Reporting</a:t>
            </a:r>
            <a:endParaRPr/>
          </a:p>
        </p:txBody>
      </p:sp>
      <p:sp>
        <p:nvSpPr>
          <p:cNvPr id="1911" name="Google Shape;1911;p139"/>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3"/>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5" name="Shape 1915"/>
        <p:cNvGrpSpPr/>
        <p:nvPr/>
      </p:nvGrpSpPr>
      <p:grpSpPr>
        <a:xfrm>
          <a:off x="0" y="0"/>
          <a:ext cx="0" cy="0"/>
          <a:chOff x="0" y="0"/>
          <a:chExt cx="0" cy="0"/>
        </a:xfrm>
      </p:grpSpPr>
      <p:sp>
        <p:nvSpPr>
          <p:cNvPr id="1916" name="Google Shape;1916;p14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17" name="Google Shape;1917;p14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918" name="Google Shape;1918;p14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Reports are created from the transaction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 Tool has a native connectivity to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The OLTP database or</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generic data access protocol such as ODBC, JDBC or OLE DB is made use of</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919" name="Google Shape;1919;p140"/>
          <p:cNvPicPr preferRelativeResize="0"/>
          <p:nvPr/>
        </p:nvPicPr>
        <p:blipFill rotWithShape="1">
          <a:blip r:embed="rId3">
            <a:alphaModFix/>
          </a:blip>
          <a:srcRect b="0" l="0" r="0" t="0"/>
          <a:stretch/>
        </p:blipFill>
        <p:spPr>
          <a:xfrm>
            <a:off x="533400" y="3886200"/>
            <a:ext cx="8001000" cy="2295525"/>
          </a:xfrm>
          <a:prstGeom prst="rect">
            <a:avLst/>
          </a:prstGeom>
          <a:noFill/>
          <a:ln>
            <a:noFill/>
          </a:ln>
        </p:spPr>
      </p:pic>
      <p:sp>
        <p:nvSpPr>
          <p:cNvPr id="1920" name="Google Shape;1920;p140"/>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4" name="Shape 1924"/>
        <p:cNvGrpSpPr/>
        <p:nvPr/>
      </p:nvGrpSpPr>
      <p:grpSpPr>
        <a:xfrm>
          <a:off x="0" y="0"/>
          <a:ext cx="0" cy="0"/>
          <a:chOff x="0" y="0"/>
          <a:chExt cx="0" cy="0"/>
        </a:xfrm>
      </p:grpSpPr>
      <p:sp>
        <p:nvSpPr>
          <p:cNvPr id="1925" name="Google Shape;1925;p14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26" name="Google Shape;1926;p14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927" name="Google Shape;1927;p14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type of reporting is needed for time-sensitive 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E.g those reports which need to be up to date with the transactions occurring within the last 24 hours</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1" name="Shape 1931"/>
        <p:cNvGrpSpPr/>
        <p:nvPr/>
      </p:nvGrpSpPr>
      <p:grpSpPr>
        <a:xfrm>
          <a:off x="0" y="0"/>
          <a:ext cx="0" cy="0"/>
          <a:chOff x="0" y="0"/>
          <a:chExt cx="0" cy="0"/>
        </a:xfrm>
      </p:grpSpPr>
      <p:sp>
        <p:nvSpPr>
          <p:cNvPr id="1932" name="Google Shape;1932;p14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33" name="Google Shape;1933;p14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 - Pros and Cons</a:t>
            </a:r>
            <a:endParaRPr/>
          </a:p>
        </p:txBody>
      </p:sp>
      <p:sp>
        <p:nvSpPr>
          <p:cNvPr id="1934" name="Google Shape;1934;p14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primary advantage to reporting from OLTP is speed to information(Latest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accessed in the OLTP system is the ‘raw’ transaction data and is often ‘dirty’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Organization of the data is not intuitive to a business user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data is not available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When used for Reporting, the transaction system performance is affected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8" name="Shape 1938"/>
        <p:cNvGrpSpPr/>
        <p:nvPr/>
      </p:nvGrpSpPr>
      <p:grpSpPr>
        <a:xfrm>
          <a:off x="0" y="0"/>
          <a:ext cx="0" cy="0"/>
          <a:chOff x="0" y="0"/>
          <a:chExt cx="0" cy="0"/>
        </a:xfrm>
      </p:grpSpPr>
      <p:sp>
        <p:nvSpPr>
          <p:cNvPr id="1939" name="Google Shape;1939;p14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40" name="Google Shape;1940;p14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41" name="Google Shape;1941;p14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 alternative to Transaction System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Create an offline data store that is a replica of the production data store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data store services the reporting needs of the end user</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5" name="Shape 1945"/>
        <p:cNvGrpSpPr/>
        <p:nvPr/>
      </p:nvGrpSpPr>
      <p:grpSpPr>
        <a:xfrm>
          <a:off x="0" y="0"/>
          <a:ext cx="0" cy="0"/>
          <a:chOff x="0" y="0"/>
          <a:chExt cx="0" cy="0"/>
        </a:xfrm>
      </p:grpSpPr>
      <p:sp>
        <p:nvSpPr>
          <p:cNvPr id="1946" name="Google Shape;1946;p14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47" name="Google Shape;1947;p14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48" name="Google Shape;1948;p144"/>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Replication to the offline data store is done by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Transaction logs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Database replication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Batch files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pic>
        <p:nvPicPr>
          <p:cNvPr id="1949" name="Google Shape;1949;p144"/>
          <p:cNvPicPr preferRelativeResize="0"/>
          <p:nvPr/>
        </p:nvPicPr>
        <p:blipFill rotWithShape="1">
          <a:blip r:embed="rId3">
            <a:alphaModFix/>
          </a:blip>
          <a:srcRect b="0" l="0" r="0" t="0"/>
          <a:stretch/>
        </p:blipFill>
        <p:spPr>
          <a:xfrm>
            <a:off x="457200" y="3429000"/>
            <a:ext cx="8001000" cy="2582862"/>
          </a:xfrm>
          <a:prstGeom prst="rect">
            <a:avLst/>
          </a:prstGeom>
          <a:noFill/>
          <a:ln>
            <a:noFill/>
          </a:ln>
        </p:spPr>
      </p:pic>
      <p:sp>
        <p:nvSpPr>
          <p:cNvPr id="1950" name="Google Shape;1950;p144"/>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4" name="Shape 1954"/>
        <p:cNvGrpSpPr/>
        <p:nvPr/>
      </p:nvGrpSpPr>
      <p:grpSpPr>
        <a:xfrm>
          <a:off x="0" y="0"/>
          <a:ext cx="0" cy="0"/>
          <a:chOff x="0" y="0"/>
          <a:chExt cx="0" cy="0"/>
        </a:xfrm>
      </p:grpSpPr>
      <p:sp>
        <p:nvSpPr>
          <p:cNvPr id="1955" name="Google Shape;1955;p14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56" name="Google Shape;1956;p14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 - Pros and Cons</a:t>
            </a:r>
            <a:endParaRPr/>
          </a:p>
        </p:txBody>
      </p:sp>
      <p:sp>
        <p:nvSpPr>
          <p:cNvPr id="1957" name="Google Shape;1957;p14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approach allows the OLTP to continue to process transactions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is still dirty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organization is not intuitive for the business user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transactions are not available</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1" name="Shape 1961"/>
        <p:cNvGrpSpPr/>
        <p:nvPr/>
      </p:nvGrpSpPr>
      <p:grpSpPr>
        <a:xfrm>
          <a:off x="0" y="0"/>
          <a:ext cx="0" cy="0"/>
          <a:chOff x="0" y="0"/>
          <a:chExt cx="0" cy="0"/>
        </a:xfrm>
      </p:grpSpPr>
      <p:sp>
        <p:nvSpPr>
          <p:cNvPr id="1962" name="Google Shape;1962;p14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63" name="Google Shape;1963;p14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a:t>
            </a:r>
            <a:endParaRPr/>
          </a:p>
        </p:txBody>
      </p:sp>
      <p:sp>
        <p:nvSpPr>
          <p:cNvPr id="1964" name="Google Shape;1964;p14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Another method is to feed transaction data to a system optimized for reporting(data mart)</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965" name="Google Shape;1965;p146"/>
          <p:cNvPicPr preferRelativeResize="0"/>
          <p:nvPr/>
        </p:nvPicPr>
        <p:blipFill rotWithShape="1">
          <a:blip r:embed="rId3">
            <a:alphaModFix/>
          </a:blip>
          <a:srcRect b="0" l="0" r="0" t="0"/>
          <a:stretch/>
        </p:blipFill>
        <p:spPr>
          <a:xfrm>
            <a:off x="533400" y="2895600"/>
            <a:ext cx="8001000" cy="3178175"/>
          </a:xfrm>
          <a:prstGeom prst="rect">
            <a:avLst/>
          </a:prstGeom>
          <a:noFill/>
          <a:ln>
            <a:noFill/>
          </a:ln>
        </p:spPr>
      </p:pic>
      <p:sp>
        <p:nvSpPr>
          <p:cNvPr id="1966" name="Google Shape;1966;p146"/>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2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83" name="Google Shape;283;p2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Different kinds of Information Needs</a:t>
            </a:r>
            <a:endParaRPr/>
          </a:p>
        </p:txBody>
      </p:sp>
      <p:sp>
        <p:nvSpPr>
          <p:cNvPr id="284" name="Google Shape;284;p21"/>
          <p:cNvSpPr txBox="1"/>
          <p:nvPr>
            <p:ph idx="1" type="body"/>
          </p:nvPr>
        </p:nvSpPr>
        <p:spPr>
          <a:xfrm>
            <a:off x="944562" y="1530350"/>
            <a:ext cx="1987550" cy="3697287"/>
          </a:xfrm>
          <a:prstGeom prst="rect">
            <a:avLst/>
          </a:prstGeom>
          <a:solidFill>
            <a:srgbClr val="FFFFCC"/>
          </a:solid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Current</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Recent</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Historical</a:t>
            </a:r>
            <a:endParaRPr/>
          </a:p>
        </p:txBody>
      </p:sp>
      <p:sp>
        <p:nvSpPr>
          <p:cNvPr id="285" name="Google Shape;285;p21"/>
          <p:cNvSpPr txBox="1"/>
          <p:nvPr/>
        </p:nvSpPr>
        <p:spPr>
          <a:xfrm>
            <a:off x="3095625" y="1600200"/>
            <a:ext cx="3025775" cy="4572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Is this medicine available in stock</a:t>
            </a:r>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What are the tests this patient has completed so far</a:t>
            </a:r>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Has the incidence of Tuberculosis increased in last 5 years in Southern region</a:t>
            </a:r>
            <a:endParaRPr/>
          </a:p>
        </p:txBody>
      </p:sp>
      <p:sp>
        <p:nvSpPr>
          <p:cNvPr id="286" name="Google Shape;286;p21"/>
          <p:cNvSpPr/>
          <p:nvPr/>
        </p:nvSpPr>
        <p:spPr>
          <a:xfrm>
            <a:off x="6781800" y="1676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OLTP</a:t>
            </a:r>
          </a:p>
        </p:txBody>
      </p:sp>
      <p:sp>
        <p:nvSpPr>
          <p:cNvPr id="287" name="Google Shape;287;p21"/>
          <p:cNvSpPr/>
          <p:nvPr/>
        </p:nvSpPr>
        <p:spPr>
          <a:xfrm>
            <a:off x="6858000" y="3200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ODS</a:t>
            </a:r>
          </a:p>
        </p:txBody>
      </p:sp>
      <p:sp>
        <p:nvSpPr>
          <p:cNvPr id="288" name="Google Shape;288;p21"/>
          <p:cNvSpPr/>
          <p:nvPr/>
        </p:nvSpPr>
        <p:spPr>
          <a:xfrm>
            <a:off x="6248400" y="4876800"/>
            <a:ext cx="2532062" cy="85725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Data Warehouse</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0" name="Shape 1970"/>
        <p:cNvGrpSpPr/>
        <p:nvPr/>
      </p:nvGrpSpPr>
      <p:grpSpPr>
        <a:xfrm>
          <a:off x="0" y="0"/>
          <a:ext cx="0" cy="0"/>
          <a:chOff x="0" y="0"/>
          <a:chExt cx="0" cy="0"/>
        </a:xfrm>
      </p:grpSpPr>
      <p:sp>
        <p:nvSpPr>
          <p:cNvPr id="1971" name="Google Shape;1971;p14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72" name="Google Shape;1972;p14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 – Pros and Cons</a:t>
            </a:r>
            <a:endParaRPr/>
          </a:p>
        </p:txBody>
      </p:sp>
      <p:sp>
        <p:nvSpPr>
          <p:cNvPr id="1973" name="Google Shape;1973;p14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marts are optimized for efficient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organization is intuitive so  the business user will be able to browse the data with little or no training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information will be stored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Use of 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primary limitation of a data mart approach is scalability</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 marts focus on a single department such as sales, inventory, financial analysis or production</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7" name="Shape 1977"/>
        <p:cNvGrpSpPr/>
        <p:nvPr/>
      </p:nvGrpSpPr>
      <p:grpSpPr>
        <a:xfrm>
          <a:off x="0" y="0"/>
          <a:ext cx="0" cy="0"/>
          <a:chOff x="0" y="0"/>
          <a:chExt cx="0" cy="0"/>
        </a:xfrm>
      </p:grpSpPr>
      <p:sp>
        <p:nvSpPr>
          <p:cNvPr id="1978" name="Google Shape;1978;p14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79" name="Google Shape;1979;p14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a:t>
            </a:r>
            <a:endParaRPr/>
          </a:p>
        </p:txBody>
      </p:sp>
      <p:sp>
        <p:nvSpPr>
          <p:cNvPr id="1980" name="Google Shape;1980;p14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 enterprise data warehouse (EDW) is designed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To combine data from multiple OLTP systems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To provide consolidated and cleansed data to an array of data marts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pic>
        <p:nvPicPr>
          <p:cNvPr id="1981" name="Google Shape;1981;p148"/>
          <p:cNvPicPr preferRelativeResize="0"/>
          <p:nvPr/>
        </p:nvPicPr>
        <p:blipFill rotWithShape="1">
          <a:blip r:embed="rId3">
            <a:alphaModFix/>
          </a:blip>
          <a:srcRect b="0" l="0" r="0" t="0"/>
          <a:stretch/>
        </p:blipFill>
        <p:spPr>
          <a:xfrm>
            <a:off x="533400" y="3352800"/>
            <a:ext cx="7772400" cy="2697162"/>
          </a:xfrm>
          <a:prstGeom prst="rect">
            <a:avLst/>
          </a:prstGeom>
          <a:noFill/>
          <a:ln>
            <a:noFill/>
          </a:ln>
        </p:spPr>
      </p:pic>
      <p:sp>
        <p:nvSpPr>
          <p:cNvPr id="1982" name="Google Shape;1982;p148"/>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6" name="Shape 1986"/>
        <p:cNvGrpSpPr/>
        <p:nvPr/>
      </p:nvGrpSpPr>
      <p:grpSpPr>
        <a:xfrm>
          <a:off x="0" y="0"/>
          <a:ext cx="0" cy="0"/>
          <a:chOff x="0" y="0"/>
          <a:chExt cx="0" cy="0"/>
        </a:xfrm>
      </p:grpSpPr>
      <p:sp>
        <p:nvSpPr>
          <p:cNvPr id="1987" name="Google Shape;1987;p14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88" name="Google Shape;1988;p14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 – Pros and Cons</a:t>
            </a:r>
            <a:endParaRPr/>
          </a:p>
        </p:txBody>
      </p:sp>
      <p:sp>
        <p:nvSpPr>
          <p:cNvPr id="1989" name="Google Shape;1989;p14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data is stored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organization is intuitive to the business user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Scalable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cost of implementation</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3" name="Shape 1993"/>
        <p:cNvGrpSpPr/>
        <p:nvPr/>
      </p:nvGrpSpPr>
      <p:grpSpPr>
        <a:xfrm>
          <a:off x="0" y="0"/>
          <a:ext cx="0" cy="0"/>
          <a:chOff x="0" y="0"/>
          <a:chExt cx="0" cy="0"/>
        </a:xfrm>
      </p:grpSpPr>
      <p:sp>
        <p:nvSpPr>
          <p:cNvPr id="1994" name="Google Shape;1994;p15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95" name="Google Shape;1995;p15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96" name="Google Shape;1996;p15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Query and reporting tools are used for providing Reporting Solutions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One type of classification</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Managed Query Tool</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0" name="Shape 2000"/>
        <p:cNvGrpSpPr/>
        <p:nvPr/>
      </p:nvGrpSpPr>
      <p:grpSpPr>
        <a:xfrm>
          <a:off x="0" y="0"/>
          <a:ext cx="0" cy="0"/>
          <a:chOff x="0" y="0"/>
          <a:chExt cx="0" cy="0"/>
        </a:xfrm>
      </p:grpSpPr>
      <p:sp>
        <p:nvSpPr>
          <p:cNvPr id="2001" name="Google Shape;2001;p15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02" name="Google Shape;2002;p15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2003" name="Google Shape;2003;p15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Lets the user create a SQL query in a graphical environment</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Supports limited complex analysis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Connects to external data sources through ODBC</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Microsoft Access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MS Query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7" name="Shape 2007"/>
        <p:cNvGrpSpPr/>
        <p:nvPr/>
      </p:nvGrpSpPr>
      <p:grpSpPr>
        <a:xfrm>
          <a:off x="0" y="0"/>
          <a:ext cx="0" cy="0"/>
          <a:chOff x="0" y="0"/>
          <a:chExt cx="0" cy="0"/>
        </a:xfrm>
      </p:grpSpPr>
      <p:sp>
        <p:nvSpPr>
          <p:cNvPr id="2008" name="Google Shape;2008;p15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09" name="Google Shape;2009;p15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2010" name="Google Shape;2010;p15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Managed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Has a semantic layer to hide database complexity from the user</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Presents the user with a semantic layer in the business terms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Has security management, usage limits, report sharing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Oracle Discoverer</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Business Objects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Cognos Impromptu</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4" name="Shape 2014"/>
        <p:cNvGrpSpPr/>
        <p:nvPr/>
      </p:nvGrpSpPr>
      <p:grpSpPr>
        <a:xfrm>
          <a:off x="0" y="0"/>
          <a:ext cx="0" cy="0"/>
          <a:chOff x="0" y="0"/>
          <a:chExt cx="0" cy="0"/>
        </a:xfrm>
      </p:grpSpPr>
      <p:sp>
        <p:nvSpPr>
          <p:cNvPr id="2015" name="Google Shape;2015;p15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16" name="Google Shape;2016;p15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graphicFrame>
        <p:nvGraphicFramePr>
          <p:cNvPr id="2017" name="Google Shape;2017;p153"/>
          <p:cNvGraphicFramePr/>
          <p:nvPr/>
        </p:nvGraphicFramePr>
        <p:xfrm>
          <a:off x="381000" y="1524000"/>
          <a:ext cx="3000000" cy="3000000"/>
        </p:xfrm>
        <a:graphic>
          <a:graphicData uri="http://schemas.openxmlformats.org/drawingml/2006/table">
            <a:tbl>
              <a:tblPr>
                <a:noFill/>
                <a:tableStyleId>{BA705EDB-4B5C-4568-ADAD-4467836E3663}</a:tableStyleId>
              </a:tblPr>
              <a:tblGrid>
                <a:gridCol w="2057400"/>
                <a:gridCol w="1752600"/>
                <a:gridCol w="2057400"/>
                <a:gridCol w="2514600"/>
              </a:tblGrid>
              <a:tr h="609600">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Transaction/OLTP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Replicated 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Data Mart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Enterprise Data Warehouse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0">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Proprietary reporting tools e.g., Oracle Reports, Ad hoc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Proprietary reporting tools e.g., Oracle Reports, Ad hoc Query tools</a:t>
                      </a:r>
                      <a:endParaRPr/>
                    </a:p>
                    <a:p>
                      <a:pPr indent="0" lvl="0" marL="0" marR="0" rtl="0" algn="l">
                        <a:lnSpc>
                          <a:spcPct val="100000"/>
                        </a:lnSpc>
                        <a:spcBef>
                          <a:spcPts val="0"/>
                        </a:spcBef>
                        <a:spcAft>
                          <a:spcPts val="0"/>
                        </a:spcAft>
                        <a:buNone/>
                      </a:pPr>
                      <a:r>
                        <a:t/>
                      </a:r>
                      <a:endParaRPr b="0" i="0" sz="1400" u="none" cap="none" strike="noStrik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Ad hoc Query tools, Managed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Ad hoc Query tools, Managed Query tools</a:t>
                      </a:r>
                      <a:endParaRPr/>
                    </a:p>
                    <a:p>
                      <a:pPr indent="0" lvl="0" marL="0" marR="0" rtl="0" algn="l">
                        <a:lnSpc>
                          <a:spcPct val="100000"/>
                        </a:lnSpc>
                        <a:spcBef>
                          <a:spcPts val="0"/>
                        </a:spcBef>
                        <a:spcAft>
                          <a:spcPts val="0"/>
                        </a:spcAft>
                        <a:buNone/>
                      </a:pPr>
                      <a:r>
                        <a:t/>
                      </a:r>
                      <a:endParaRPr b="0" i="0" sz="1400" u="none" cap="none" strike="noStrik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1" name="Shape 2021"/>
        <p:cNvGrpSpPr/>
        <p:nvPr/>
      </p:nvGrpSpPr>
      <p:grpSpPr>
        <a:xfrm>
          <a:off x="0" y="0"/>
          <a:ext cx="0" cy="0"/>
          <a:chOff x="0" y="0"/>
          <a:chExt cx="0" cy="0"/>
        </a:xfrm>
      </p:grpSpPr>
      <p:sp>
        <p:nvSpPr>
          <p:cNvPr id="2022" name="Google Shape;2022;p154"/>
          <p:cNvSpPr txBox="1"/>
          <p:nvPr>
            <p:ph idx="4294967295" type="ctrTitle"/>
          </p:nvPr>
        </p:nvSpPr>
        <p:spPr>
          <a:xfrm>
            <a:off x="5791200" y="4038600"/>
            <a:ext cx="3048000" cy="5334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6" name="Shape 2026"/>
        <p:cNvGrpSpPr/>
        <p:nvPr/>
      </p:nvGrpSpPr>
      <p:grpSpPr>
        <a:xfrm>
          <a:off x="0" y="0"/>
          <a:ext cx="0" cy="0"/>
          <a:chOff x="0" y="0"/>
          <a:chExt cx="0" cy="0"/>
        </a:xfrm>
      </p:grpSpPr>
      <p:sp>
        <p:nvSpPr>
          <p:cNvPr id="2027" name="Google Shape;2027;p15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28" name="Google Shape;2028;p15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
        <p:nvSpPr>
          <p:cNvPr id="2029" name="Google Shape;2029;p15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 An Introduction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Distinction between OLTP and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Evolution of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Functional Requirements of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Codd rules for OLAP</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3" name="Shape 2033"/>
        <p:cNvGrpSpPr/>
        <p:nvPr/>
      </p:nvGrpSpPr>
      <p:grpSpPr>
        <a:xfrm>
          <a:off x="0" y="0"/>
          <a:ext cx="0" cy="0"/>
          <a:chOff x="0" y="0"/>
          <a:chExt cx="0" cy="0"/>
        </a:xfrm>
      </p:grpSpPr>
      <p:sp>
        <p:nvSpPr>
          <p:cNvPr id="2034" name="Google Shape;2034;p15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35" name="Google Shape;2035;p15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a:t>
            </a:r>
            <a:endParaRPr/>
          </a:p>
        </p:txBody>
      </p:sp>
      <p:sp>
        <p:nvSpPr>
          <p:cNvPr id="2036" name="Google Shape;2036;p156"/>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 On Line Analytical Processing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On Line – Emphasizes live access to data, not static 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Analytical Processing – Ad-hoc quires, drill-down, roll-up, reporting across various dimension</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category of technology that enables users to gain insight into their data in a fast, interactive and easy to use manner</a:t>
            </a:r>
            <a:endParaRPr/>
          </a:p>
          <a:p>
            <a:pPr indent="-114300" lvl="1" marL="685800" marR="0" rtl="0" algn="l">
              <a:lnSpc>
                <a:spcPct val="12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provides the following 3 features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Multidimensional viewing Capabilities -Browsing and Navigation (Slice and dice)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Calculation Intensive Capabilities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Time Intelligence -  Time Series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2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94" name="Google Shape;294;p2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295" name="Google Shape;295;p22"/>
          <p:cNvGrpSpPr/>
          <p:nvPr/>
        </p:nvGrpSpPr>
        <p:grpSpPr>
          <a:xfrm>
            <a:off x="376237" y="1295400"/>
            <a:ext cx="8320087" cy="4330700"/>
            <a:chOff x="76200" y="1219200"/>
            <a:chExt cx="8915400" cy="5165725"/>
          </a:xfrm>
        </p:grpSpPr>
        <p:sp>
          <p:nvSpPr>
            <p:cNvPr id="296" name="Google Shape;296;p22"/>
            <p:cNvSpPr txBox="1"/>
            <p:nvPr/>
          </p:nvSpPr>
          <p:spPr>
            <a:xfrm>
              <a:off x="6553200" y="5715000"/>
              <a:ext cx="24384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Vast Supply of very heterogeneous data</a:t>
              </a:r>
              <a:r>
                <a:rPr b="0" i="0" lang="en-US" sz="1400" u="none" cap="none" strike="noStrike">
                  <a:solidFill>
                    <a:srgbClr val="3C5658"/>
                  </a:solidFill>
                  <a:latin typeface="Rambla"/>
                  <a:ea typeface="Rambla"/>
                  <a:cs typeface="Rambla"/>
                  <a:sym typeface="Rambla"/>
                </a:rPr>
                <a:t> </a:t>
              </a:r>
              <a:endParaRPr/>
            </a:p>
          </p:txBody>
        </p:sp>
        <p:sp>
          <p:nvSpPr>
            <p:cNvPr id="297" name="Google Shape;297;p22"/>
            <p:cNvSpPr txBox="1"/>
            <p:nvPr/>
          </p:nvSpPr>
          <p:spPr>
            <a:xfrm>
              <a:off x="4191000" y="5715000"/>
              <a:ext cx="23622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Homogeneous</a:t>
              </a:r>
              <a:r>
                <a:rPr b="0" i="0" lang="en-US" sz="1400" u="none" cap="none" strike="noStrike">
                  <a:solidFill>
                    <a:srgbClr val="3C5658"/>
                  </a:solidFill>
                  <a:latin typeface="Rambla"/>
                  <a:ea typeface="Rambla"/>
                  <a:cs typeface="Rambla"/>
                  <a:sym typeface="Rambla"/>
                </a:rPr>
                <a:t> </a:t>
              </a:r>
              <a:endParaRPr/>
            </a:p>
          </p:txBody>
        </p:sp>
        <p:sp>
          <p:nvSpPr>
            <p:cNvPr id="298" name="Google Shape;298;p22"/>
            <p:cNvSpPr txBox="1"/>
            <p:nvPr/>
          </p:nvSpPr>
          <p:spPr>
            <a:xfrm>
              <a:off x="1905000" y="5715000"/>
              <a:ext cx="22860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Homogeneous</a:t>
              </a:r>
              <a:r>
                <a:rPr b="0" i="0" lang="en-US" sz="1400" u="none" cap="none" strike="noStrike">
                  <a:solidFill>
                    <a:srgbClr val="3C5658"/>
                  </a:solidFill>
                  <a:latin typeface="Rambla"/>
                  <a:ea typeface="Rambla"/>
                  <a:cs typeface="Rambla"/>
                  <a:sym typeface="Rambla"/>
                </a:rPr>
                <a:t> </a:t>
              </a:r>
              <a:endParaRPr/>
            </a:p>
          </p:txBody>
        </p:sp>
        <p:sp>
          <p:nvSpPr>
            <p:cNvPr id="299" name="Google Shape;299;p22"/>
            <p:cNvSpPr txBox="1"/>
            <p:nvPr/>
          </p:nvSpPr>
          <p:spPr>
            <a:xfrm>
              <a:off x="76200" y="5715000"/>
              <a:ext cx="18288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Type of Data</a:t>
              </a:r>
              <a:r>
                <a:rPr b="0" i="0" lang="en-US" sz="1400" u="none" cap="none" strike="noStrike">
                  <a:solidFill>
                    <a:schemeClr val="dk1"/>
                  </a:solidFill>
                  <a:latin typeface="Rambla"/>
                  <a:ea typeface="Rambla"/>
                  <a:cs typeface="Rambla"/>
                  <a:sym typeface="Rambla"/>
                </a:rPr>
                <a:t> </a:t>
              </a:r>
              <a:endParaRPr/>
            </a:p>
          </p:txBody>
        </p:sp>
        <p:sp>
          <p:nvSpPr>
            <p:cNvPr id="300" name="Google Shape;300;p22"/>
            <p:cNvSpPr txBox="1"/>
            <p:nvPr/>
          </p:nvSpPr>
          <p:spPr>
            <a:xfrm>
              <a:off x="6553200" y="4973637"/>
              <a:ext cx="24384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Subject-oriented</a:t>
              </a:r>
              <a:r>
                <a:rPr b="0" i="0" lang="en-US" sz="1400" u="none" cap="none" strike="noStrike">
                  <a:solidFill>
                    <a:srgbClr val="3C5658"/>
                  </a:solidFill>
                  <a:latin typeface="Rambla"/>
                  <a:ea typeface="Rambla"/>
                  <a:cs typeface="Rambla"/>
                  <a:sym typeface="Rambla"/>
                </a:rPr>
                <a:t> </a:t>
              </a:r>
              <a:endParaRPr/>
            </a:p>
          </p:txBody>
        </p:sp>
        <p:sp>
          <p:nvSpPr>
            <p:cNvPr id="301" name="Google Shape;301;p22"/>
            <p:cNvSpPr txBox="1"/>
            <p:nvPr/>
          </p:nvSpPr>
          <p:spPr>
            <a:xfrm>
              <a:off x="4191000" y="4973637"/>
              <a:ext cx="23622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Subject-oriented</a:t>
              </a:r>
              <a:r>
                <a:rPr b="0" i="0" lang="en-US" sz="1400" u="none" cap="none" strike="noStrike">
                  <a:solidFill>
                    <a:srgbClr val="3C5658"/>
                  </a:solidFill>
                  <a:latin typeface="Rambla"/>
                  <a:ea typeface="Rambla"/>
                  <a:cs typeface="Rambla"/>
                  <a:sym typeface="Rambla"/>
                </a:rPr>
                <a:t> </a:t>
              </a:r>
              <a:endParaRPr/>
            </a:p>
          </p:txBody>
        </p:sp>
        <p:sp>
          <p:nvSpPr>
            <p:cNvPr id="302" name="Google Shape;302;p22"/>
            <p:cNvSpPr txBox="1"/>
            <p:nvPr/>
          </p:nvSpPr>
          <p:spPr>
            <a:xfrm>
              <a:off x="1905000" y="4973637"/>
              <a:ext cx="22860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Functional</a:t>
              </a:r>
              <a:r>
                <a:rPr b="0" i="0" lang="en-US" sz="1400" u="none" cap="none" strike="noStrike">
                  <a:solidFill>
                    <a:srgbClr val="3C5658"/>
                  </a:solidFill>
                  <a:latin typeface="Rambla"/>
                  <a:ea typeface="Rambla"/>
                  <a:cs typeface="Rambla"/>
                  <a:sym typeface="Rambla"/>
                </a:rPr>
                <a:t> </a:t>
              </a:r>
              <a:endParaRPr/>
            </a:p>
          </p:txBody>
        </p:sp>
        <p:sp>
          <p:nvSpPr>
            <p:cNvPr id="303" name="Google Shape;303;p22"/>
            <p:cNvSpPr txBox="1"/>
            <p:nvPr/>
          </p:nvSpPr>
          <p:spPr>
            <a:xfrm>
              <a:off x="76200" y="4973637"/>
              <a:ext cx="18288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organization</a:t>
              </a:r>
              <a:r>
                <a:rPr b="0" i="0" lang="en-US" sz="1400" u="none" cap="none" strike="noStrike">
                  <a:solidFill>
                    <a:schemeClr val="dk1"/>
                  </a:solidFill>
                  <a:latin typeface="Rambla"/>
                  <a:ea typeface="Rambla"/>
                  <a:cs typeface="Rambla"/>
                  <a:sym typeface="Rambla"/>
                </a:rPr>
                <a:t> </a:t>
              </a:r>
              <a:endParaRPr/>
            </a:p>
          </p:txBody>
        </p:sp>
        <p:sp>
          <p:nvSpPr>
            <p:cNvPr id="304" name="Google Shape;304;p22"/>
            <p:cNvSpPr txBox="1"/>
            <p:nvPr/>
          </p:nvSpPr>
          <p:spPr>
            <a:xfrm>
              <a:off x="6553200" y="4233862"/>
              <a:ext cx="24384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 and Summarized</a:t>
              </a:r>
              <a:r>
                <a:rPr b="0" i="0" lang="en-US" sz="1400" u="none" cap="none" strike="noStrike">
                  <a:solidFill>
                    <a:srgbClr val="3C5658"/>
                  </a:solidFill>
                  <a:latin typeface="Rambla"/>
                  <a:ea typeface="Rambla"/>
                  <a:cs typeface="Rambla"/>
                  <a:sym typeface="Rambla"/>
                </a:rPr>
                <a:t> </a:t>
              </a:r>
              <a:endParaRPr/>
            </a:p>
          </p:txBody>
        </p:sp>
        <p:sp>
          <p:nvSpPr>
            <p:cNvPr id="305" name="Google Shape;305;p22"/>
            <p:cNvSpPr txBox="1"/>
            <p:nvPr/>
          </p:nvSpPr>
          <p:spPr>
            <a:xfrm>
              <a:off x="4191000" y="4233862"/>
              <a:ext cx="23622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 and lightly summarized</a:t>
              </a:r>
              <a:r>
                <a:rPr b="0" i="0" lang="en-US" sz="1400" u="none" cap="none" strike="noStrike">
                  <a:solidFill>
                    <a:srgbClr val="3C5658"/>
                  </a:solidFill>
                  <a:latin typeface="Rambla"/>
                  <a:ea typeface="Rambla"/>
                  <a:cs typeface="Rambla"/>
                  <a:sym typeface="Rambla"/>
                </a:rPr>
                <a:t> </a:t>
              </a:r>
              <a:endParaRPr/>
            </a:p>
          </p:txBody>
        </p:sp>
        <p:sp>
          <p:nvSpPr>
            <p:cNvPr id="306" name="Google Shape;306;p22"/>
            <p:cNvSpPr txBox="1"/>
            <p:nvPr/>
          </p:nvSpPr>
          <p:spPr>
            <a:xfrm>
              <a:off x="1905000" y="4233862"/>
              <a:ext cx="22860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a:t>
              </a:r>
              <a:r>
                <a:rPr b="0" i="0" lang="en-US" sz="1400" u="none" cap="none" strike="noStrike">
                  <a:solidFill>
                    <a:srgbClr val="3C5658"/>
                  </a:solidFill>
                  <a:latin typeface="Rambla"/>
                  <a:ea typeface="Rambla"/>
                  <a:cs typeface="Rambla"/>
                  <a:sym typeface="Rambla"/>
                </a:rPr>
                <a:t> </a:t>
              </a:r>
              <a:endParaRPr/>
            </a:p>
          </p:txBody>
        </p:sp>
        <p:sp>
          <p:nvSpPr>
            <p:cNvPr id="307" name="Google Shape;307;p22"/>
            <p:cNvSpPr txBox="1"/>
            <p:nvPr/>
          </p:nvSpPr>
          <p:spPr>
            <a:xfrm>
              <a:off x="76200" y="4233862"/>
              <a:ext cx="18288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Structure</a:t>
              </a:r>
              <a:r>
                <a:rPr b="0" i="0" lang="en-US" sz="1400" u="none" cap="none" strike="noStrike">
                  <a:solidFill>
                    <a:schemeClr val="dk1"/>
                  </a:solidFill>
                  <a:latin typeface="Rambla"/>
                  <a:ea typeface="Rambla"/>
                  <a:cs typeface="Rambla"/>
                  <a:sym typeface="Rambla"/>
                </a:rPr>
                <a:t> </a:t>
              </a:r>
              <a:endParaRPr/>
            </a:p>
          </p:txBody>
        </p:sp>
        <p:sp>
          <p:nvSpPr>
            <p:cNvPr id="308" name="Google Shape;308;p22"/>
            <p:cNvSpPr txBox="1"/>
            <p:nvPr/>
          </p:nvSpPr>
          <p:spPr>
            <a:xfrm>
              <a:off x="6553200" y="3594100"/>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Historical</a:t>
              </a:r>
              <a:r>
                <a:rPr b="0" i="0" lang="en-US" sz="1400" u="none" cap="none" strike="noStrike">
                  <a:solidFill>
                    <a:srgbClr val="3C5658"/>
                  </a:solidFill>
                  <a:latin typeface="Rambla"/>
                  <a:ea typeface="Rambla"/>
                  <a:cs typeface="Rambla"/>
                  <a:sym typeface="Rambla"/>
                </a:rPr>
                <a:t> </a:t>
              </a:r>
              <a:endParaRPr/>
            </a:p>
          </p:txBody>
        </p:sp>
        <p:sp>
          <p:nvSpPr>
            <p:cNvPr id="309" name="Google Shape;309;p22"/>
            <p:cNvSpPr txBox="1"/>
            <p:nvPr/>
          </p:nvSpPr>
          <p:spPr>
            <a:xfrm>
              <a:off x="4191000" y="3594100"/>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Current and near-current</a:t>
              </a:r>
              <a:r>
                <a:rPr b="0" i="0" lang="en-US" sz="1400" u="none" cap="none" strike="noStrike">
                  <a:solidFill>
                    <a:srgbClr val="3C5658"/>
                  </a:solidFill>
                  <a:latin typeface="Rambla"/>
                  <a:ea typeface="Rambla"/>
                  <a:cs typeface="Rambla"/>
                  <a:sym typeface="Rambla"/>
                </a:rPr>
                <a:t> </a:t>
              </a:r>
              <a:endParaRPr/>
            </a:p>
          </p:txBody>
        </p:sp>
        <p:sp>
          <p:nvSpPr>
            <p:cNvPr id="310" name="Google Shape;310;p22"/>
            <p:cNvSpPr txBox="1"/>
            <p:nvPr/>
          </p:nvSpPr>
          <p:spPr>
            <a:xfrm>
              <a:off x="1905000" y="3594100"/>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Current, real-time</a:t>
              </a:r>
              <a:r>
                <a:rPr b="0" i="0" lang="en-US" sz="1400" u="none" cap="none" strike="noStrike">
                  <a:solidFill>
                    <a:srgbClr val="3C5658"/>
                  </a:solidFill>
                  <a:latin typeface="Rambla"/>
                  <a:ea typeface="Rambla"/>
                  <a:cs typeface="Rambla"/>
                  <a:sym typeface="Rambla"/>
                </a:rPr>
                <a:t> </a:t>
              </a:r>
              <a:endParaRPr/>
            </a:p>
          </p:txBody>
        </p:sp>
        <p:sp>
          <p:nvSpPr>
            <p:cNvPr id="311" name="Google Shape;311;p22"/>
            <p:cNvSpPr txBox="1"/>
            <p:nvPr/>
          </p:nvSpPr>
          <p:spPr>
            <a:xfrm>
              <a:off x="76200" y="3594100"/>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content</a:t>
              </a:r>
              <a:r>
                <a:rPr b="0" i="0" lang="en-US" sz="1400" u="none" cap="none" strike="noStrike">
                  <a:solidFill>
                    <a:schemeClr val="dk1"/>
                  </a:solidFill>
                  <a:latin typeface="Rambla"/>
                  <a:ea typeface="Rambla"/>
                  <a:cs typeface="Rambla"/>
                  <a:sym typeface="Rambla"/>
                </a:rPr>
                <a:t> </a:t>
              </a:r>
              <a:endParaRPr/>
            </a:p>
          </p:txBody>
        </p:sp>
        <p:sp>
          <p:nvSpPr>
            <p:cNvPr id="312" name="Google Shape;312;p22"/>
            <p:cNvSpPr txBox="1"/>
            <p:nvPr/>
          </p:nvSpPr>
          <p:spPr>
            <a:xfrm>
              <a:off x="6553200" y="2679700"/>
              <a:ext cx="24384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Set of records, analysis driven</a:t>
              </a:r>
              <a:r>
                <a:rPr b="0" i="0" lang="en-US" sz="1400" u="none" cap="none" strike="noStrike">
                  <a:solidFill>
                    <a:srgbClr val="3C5658"/>
                  </a:solidFill>
                  <a:latin typeface="Rambla"/>
                  <a:ea typeface="Rambla"/>
                  <a:cs typeface="Rambla"/>
                  <a:sym typeface="Rambla"/>
                </a:rPr>
                <a:t> </a:t>
              </a:r>
              <a:endParaRPr/>
            </a:p>
          </p:txBody>
        </p:sp>
        <p:sp>
          <p:nvSpPr>
            <p:cNvPr id="313" name="Google Shape;313;p22"/>
            <p:cNvSpPr txBox="1"/>
            <p:nvPr/>
          </p:nvSpPr>
          <p:spPr>
            <a:xfrm>
              <a:off x="4191000" y="2679700"/>
              <a:ext cx="23622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Individual records, transaction or analysis driven</a:t>
              </a:r>
              <a:r>
                <a:rPr b="0" i="0" lang="en-US" sz="1400" u="none" cap="none" strike="noStrike">
                  <a:solidFill>
                    <a:srgbClr val="3C5658"/>
                  </a:solidFill>
                  <a:latin typeface="Rambla"/>
                  <a:ea typeface="Rambla"/>
                  <a:cs typeface="Rambla"/>
                  <a:sym typeface="Rambla"/>
                </a:rPr>
                <a:t> </a:t>
              </a:r>
              <a:endParaRPr/>
            </a:p>
          </p:txBody>
        </p:sp>
        <p:sp>
          <p:nvSpPr>
            <p:cNvPr id="314" name="Google Shape;314;p22"/>
            <p:cNvSpPr txBox="1"/>
            <p:nvPr/>
          </p:nvSpPr>
          <p:spPr>
            <a:xfrm>
              <a:off x="1905000" y="267970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Individual records, transaction driven</a:t>
              </a:r>
              <a:r>
                <a:rPr b="0" i="0" lang="en-US" sz="1400" u="none" cap="none" strike="noStrike">
                  <a:solidFill>
                    <a:srgbClr val="3C5658"/>
                  </a:solidFill>
                  <a:latin typeface="Rambla"/>
                  <a:ea typeface="Rambla"/>
                  <a:cs typeface="Rambla"/>
                  <a:sym typeface="Rambla"/>
                </a:rPr>
                <a:t> </a:t>
              </a:r>
              <a:endParaRPr/>
            </a:p>
          </p:txBody>
        </p:sp>
        <p:sp>
          <p:nvSpPr>
            <p:cNvPr id="315" name="Google Shape;315;p22"/>
            <p:cNvSpPr txBox="1"/>
            <p:nvPr/>
          </p:nvSpPr>
          <p:spPr>
            <a:xfrm>
              <a:off x="76200" y="2679700"/>
              <a:ext cx="1828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access</a:t>
              </a:r>
              <a:r>
                <a:rPr b="0" i="0" lang="en-US" sz="1400" u="none" cap="none" strike="noStrike">
                  <a:solidFill>
                    <a:schemeClr val="dk1"/>
                  </a:solidFill>
                  <a:latin typeface="Rambla"/>
                  <a:ea typeface="Rambla"/>
                  <a:cs typeface="Rambla"/>
                  <a:sym typeface="Rambla"/>
                </a:rPr>
                <a:t> </a:t>
              </a:r>
              <a:endParaRPr/>
            </a:p>
          </p:txBody>
        </p:sp>
        <p:sp>
          <p:nvSpPr>
            <p:cNvPr id="316" name="Google Shape;316;p22"/>
            <p:cNvSpPr txBox="1"/>
            <p:nvPr/>
          </p:nvSpPr>
          <p:spPr>
            <a:xfrm>
              <a:off x="6553200" y="2039937"/>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Managers and analysts</a:t>
              </a:r>
              <a:r>
                <a:rPr b="0" i="0" lang="en-US" sz="1400" u="none" cap="none" strike="noStrike">
                  <a:solidFill>
                    <a:srgbClr val="3C5658"/>
                  </a:solidFill>
                  <a:latin typeface="Rambla"/>
                  <a:ea typeface="Rambla"/>
                  <a:cs typeface="Rambla"/>
                  <a:sym typeface="Rambla"/>
                </a:rPr>
                <a:t> </a:t>
              </a:r>
              <a:endParaRPr/>
            </a:p>
          </p:txBody>
        </p:sp>
        <p:sp>
          <p:nvSpPr>
            <p:cNvPr id="317" name="Google Shape;317;p22"/>
            <p:cNvSpPr txBox="1"/>
            <p:nvPr/>
          </p:nvSpPr>
          <p:spPr>
            <a:xfrm>
              <a:off x="4191000" y="2039937"/>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Analysts</a:t>
              </a:r>
              <a:r>
                <a:rPr b="0" i="0" lang="en-US" sz="1400" u="none" cap="none" strike="noStrike">
                  <a:solidFill>
                    <a:srgbClr val="3C5658"/>
                  </a:solidFill>
                  <a:latin typeface="Rambla"/>
                  <a:ea typeface="Rambla"/>
                  <a:cs typeface="Rambla"/>
                  <a:sym typeface="Rambla"/>
                </a:rPr>
                <a:t> </a:t>
              </a:r>
              <a:endParaRPr/>
            </a:p>
          </p:txBody>
        </p:sp>
        <p:sp>
          <p:nvSpPr>
            <p:cNvPr id="318" name="Google Shape;318;p22"/>
            <p:cNvSpPr txBox="1"/>
            <p:nvPr/>
          </p:nvSpPr>
          <p:spPr>
            <a:xfrm>
              <a:off x="1905000" y="203993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Operating Personnel</a:t>
              </a:r>
              <a:r>
                <a:rPr b="0" i="0" lang="en-US" sz="1400" u="none" cap="none" strike="noStrike">
                  <a:solidFill>
                    <a:srgbClr val="3C5658"/>
                  </a:solidFill>
                  <a:latin typeface="Rambla"/>
                  <a:ea typeface="Rambla"/>
                  <a:cs typeface="Rambla"/>
                  <a:sym typeface="Rambla"/>
                </a:rPr>
                <a:t> </a:t>
              </a:r>
              <a:endParaRPr/>
            </a:p>
          </p:txBody>
        </p:sp>
        <p:sp>
          <p:nvSpPr>
            <p:cNvPr id="319" name="Google Shape;319;p22"/>
            <p:cNvSpPr txBox="1"/>
            <p:nvPr/>
          </p:nvSpPr>
          <p:spPr>
            <a:xfrm>
              <a:off x="76200" y="2039937"/>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Audience</a:t>
              </a:r>
              <a:r>
                <a:rPr b="0" i="0" lang="en-US" sz="1400" u="none" cap="none" strike="noStrike">
                  <a:solidFill>
                    <a:schemeClr val="dk1"/>
                  </a:solidFill>
                  <a:latin typeface="Rambla"/>
                  <a:ea typeface="Rambla"/>
                  <a:cs typeface="Rambla"/>
                  <a:sym typeface="Rambla"/>
                </a:rPr>
                <a:t> </a:t>
              </a:r>
              <a:endParaRPr/>
            </a:p>
          </p:txBody>
        </p:sp>
        <p:sp>
          <p:nvSpPr>
            <p:cNvPr id="320" name="Google Shape;320;p22"/>
            <p:cNvSpPr txBox="1"/>
            <p:nvPr/>
          </p:nvSpPr>
          <p:spPr>
            <a:xfrm>
              <a:off x="6553200" y="1219200"/>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321" name="Google Shape;321;p22"/>
            <p:cNvSpPr txBox="1"/>
            <p:nvPr/>
          </p:nvSpPr>
          <p:spPr>
            <a:xfrm>
              <a:off x="4191000" y="1219200"/>
              <a:ext cx="23622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ODS</a:t>
              </a:r>
              <a:r>
                <a:rPr b="0" i="0" lang="en-US" sz="1800" u="none" cap="none" strike="noStrike">
                  <a:solidFill>
                    <a:srgbClr val="3C5658"/>
                  </a:solidFill>
                  <a:latin typeface="Rambla"/>
                  <a:ea typeface="Rambla"/>
                  <a:cs typeface="Rambla"/>
                  <a:sym typeface="Rambla"/>
                </a:rPr>
                <a:t> </a:t>
              </a:r>
              <a:endParaRPr/>
            </a:p>
          </p:txBody>
        </p:sp>
        <p:sp>
          <p:nvSpPr>
            <p:cNvPr id="322" name="Google Shape;322;p22"/>
            <p:cNvSpPr txBox="1"/>
            <p:nvPr/>
          </p:nvSpPr>
          <p:spPr>
            <a:xfrm>
              <a:off x="19050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OLTP</a:t>
              </a:r>
              <a:r>
                <a:rPr b="0" i="0" lang="en-US" sz="1800" u="none" cap="none" strike="noStrike">
                  <a:solidFill>
                    <a:srgbClr val="3C5658"/>
                  </a:solidFill>
                  <a:latin typeface="Rambla"/>
                  <a:ea typeface="Rambla"/>
                  <a:cs typeface="Rambla"/>
                  <a:sym typeface="Rambla"/>
                </a:rPr>
                <a:t> </a:t>
              </a:r>
              <a:endParaRPr/>
            </a:p>
          </p:txBody>
        </p:sp>
        <p:sp>
          <p:nvSpPr>
            <p:cNvPr id="323" name="Google Shape;323;p22"/>
            <p:cNvSpPr txBox="1"/>
            <p:nvPr/>
          </p:nvSpPr>
          <p:spPr>
            <a:xfrm>
              <a:off x="76200" y="1219200"/>
              <a:ext cx="1828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Characteristic</a:t>
              </a:r>
              <a:r>
                <a:rPr b="0" i="0" lang="en-US" sz="1800" u="none" cap="none" strike="noStrike">
                  <a:solidFill>
                    <a:srgbClr val="3C5658"/>
                  </a:solidFill>
                  <a:latin typeface="Rambla"/>
                  <a:ea typeface="Rambla"/>
                  <a:cs typeface="Rambla"/>
                  <a:sym typeface="Rambla"/>
                </a:rPr>
                <a:t> </a:t>
              </a:r>
              <a:endParaRPr/>
            </a:p>
          </p:txBody>
        </p:sp>
        <p:cxnSp>
          <p:nvCxnSpPr>
            <p:cNvPr id="324" name="Google Shape;324;p22"/>
            <p:cNvCxnSpPr/>
            <p:nvPr/>
          </p:nvCxnSpPr>
          <p:spPr>
            <a:xfrm>
              <a:off x="76200" y="121920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25" name="Google Shape;325;p22"/>
            <p:cNvCxnSpPr/>
            <p:nvPr/>
          </p:nvCxnSpPr>
          <p:spPr>
            <a:xfrm>
              <a:off x="76200" y="20399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6" name="Google Shape;326;p22"/>
            <p:cNvCxnSpPr/>
            <p:nvPr/>
          </p:nvCxnSpPr>
          <p:spPr>
            <a:xfrm>
              <a:off x="76200" y="26797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7" name="Google Shape;327;p22"/>
            <p:cNvCxnSpPr/>
            <p:nvPr/>
          </p:nvCxnSpPr>
          <p:spPr>
            <a:xfrm>
              <a:off x="76200" y="35941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8" name="Google Shape;328;p22"/>
            <p:cNvCxnSpPr/>
            <p:nvPr/>
          </p:nvCxnSpPr>
          <p:spPr>
            <a:xfrm>
              <a:off x="76200" y="42338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29" name="Google Shape;329;p22"/>
            <p:cNvCxnSpPr/>
            <p:nvPr/>
          </p:nvCxnSpPr>
          <p:spPr>
            <a:xfrm>
              <a:off x="76200" y="49736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0" name="Google Shape;330;p22"/>
            <p:cNvCxnSpPr/>
            <p:nvPr/>
          </p:nvCxnSpPr>
          <p:spPr>
            <a:xfrm>
              <a:off x="76200" y="57150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31" name="Google Shape;331;p22"/>
            <p:cNvCxnSpPr/>
            <p:nvPr/>
          </p:nvCxnSpPr>
          <p:spPr>
            <a:xfrm>
              <a:off x="76200" y="6384925"/>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32" name="Google Shape;332;p22"/>
            <p:cNvCxnSpPr/>
            <p:nvPr/>
          </p:nvCxnSpPr>
          <p:spPr>
            <a:xfrm>
              <a:off x="76200" y="1219200"/>
              <a:ext cx="0" cy="5165725"/>
            </a:xfrm>
            <a:prstGeom prst="straightConnector1">
              <a:avLst/>
            </a:prstGeom>
            <a:noFill/>
            <a:ln cap="sq" cmpd="sng" w="28575">
              <a:solidFill>
                <a:schemeClr val="dk1"/>
              </a:solidFill>
              <a:prstDash val="solid"/>
              <a:miter lim="8000"/>
              <a:headEnd len="sm" w="sm" type="none"/>
              <a:tailEnd len="sm" w="sm" type="none"/>
            </a:ln>
          </p:spPr>
        </p:cxnSp>
        <p:cxnSp>
          <p:nvCxnSpPr>
            <p:cNvPr id="333" name="Google Shape;333;p22"/>
            <p:cNvCxnSpPr/>
            <p:nvPr/>
          </p:nvCxnSpPr>
          <p:spPr>
            <a:xfrm>
              <a:off x="1905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4" name="Google Shape;334;p22"/>
            <p:cNvCxnSpPr/>
            <p:nvPr/>
          </p:nvCxnSpPr>
          <p:spPr>
            <a:xfrm>
              <a:off x="4191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5" name="Google Shape;335;p22"/>
            <p:cNvCxnSpPr/>
            <p:nvPr/>
          </p:nvCxnSpPr>
          <p:spPr>
            <a:xfrm>
              <a:off x="65532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36" name="Google Shape;336;p22"/>
            <p:cNvCxnSpPr/>
            <p:nvPr/>
          </p:nvCxnSpPr>
          <p:spPr>
            <a:xfrm>
              <a:off x="8991600" y="1219200"/>
              <a:ext cx="0" cy="5165725"/>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0" name="Shape 2040"/>
        <p:cNvGrpSpPr/>
        <p:nvPr/>
      </p:nvGrpSpPr>
      <p:grpSpPr>
        <a:xfrm>
          <a:off x="0" y="0"/>
          <a:ext cx="0" cy="0"/>
          <a:chOff x="0" y="0"/>
          <a:chExt cx="0" cy="0"/>
        </a:xfrm>
      </p:grpSpPr>
      <p:sp>
        <p:nvSpPr>
          <p:cNvPr id="2041" name="Google Shape;2041;p15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42" name="Google Shape;2042;p15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pSp>
        <p:nvGrpSpPr>
          <p:cNvPr id="2043" name="Google Shape;2043;p157"/>
          <p:cNvGrpSpPr/>
          <p:nvPr/>
        </p:nvGrpSpPr>
        <p:grpSpPr>
          <a:xfrm>
            <a:off x="447675" y="1447800"/>
            <a:ext cx="8320087" cy="4840287"/>
            <a:chOff x="447675" y="1484312"/>
            <a:chExt cx="8320087" cy="5029200"/>
          </a:xfrm>
        </p:grpSpPr>
        <p:sp>
          <p:nvSpPr>
            <p:cNvPr id="2044" name="Google Shape;2044;p157"/>
            <p:cNvSpPr txBox="1"/>
            <p:nvPr/>
          </p:nvSpPr>
          <p:spPr>
            <a:xfrm>
              <a:off x="5781675" y="546576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Often complex queries involving aggregations</a:t>
              </a:r>
              <a:endParaRPr/>
            </a:p>
          </p:txBody>
        </p:sp>
        <p:sp>
          <p:nvSpPr>
            <p:cNvPr id="2045" name="Google Shape;2045;p157"/>
            <p:cNvSpPr txBox="1"/>
            <p:nvPr/>
          </p:nvSpPr>
          <p:spPr>
            <a:xfrm>
              <a:off x="2652712" y="546576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Relatively standardized and simple queries returning relatively few records </a:t>
              </a:r>
              <a:endParaRPr/>
            </a:p>
          </p:txBody>
        </p:sp>
        <p:sp>
          <p:nvSpPr>
            <p:cNvPr id="2046" name="Google Shape;2046;p157"/>
            <p:cNvSpPr txBox="1"/>
            <p:nvPr/>
          </p:nvSpPr>
          <p:spPr>
            <a:xfrm>
              <a:off x="447675" y="546576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Queries</a:t>
              </a:r>
              <a:endParaRPr/>
            </a:p>
          </p:txBody>
        </p:sp>
        <p:sp>
          <p:nvSpPr>
            <p:cNvPr id="2047" name="Google Shape;2047;p157"/>
            <p:cNvSpPr txBox="1"/>
            <p:nvPr/>
          </p:nvSpPr>
          <p:spPr>
            <a:xfrm>
              <a:off x="5781675" y="4732337"/>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Periodic long-running batch jobs refresh the data </a:t>
              </a:r>
              <a:endParaRPr/>
            </a:p>
          </p:txBody>
        </p:sp>
        <p:sp>
          <p:nvSpPr>
            <p:cNvPr id="2048" name="Google Shape;2048;p157"/>
            <p:cNvSpPr txBox="1"/>
            <p:nvPr/>
          </p:nvSpPr>
          <p:spPr>
            <a:xfrm>
              <a:off x="2652712" y="4732337"/>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Short and fast inserts and updates initiated by end users </a:t>
              </a:r>
              <a:endParaRPr/>
            </a:p>
          </p:txBody>
        </p:sp>
        <p:sp>
          <p:nvSpPr>
            <p:cNvPr id="2049" name="Google Shape;2049;p157"/>
            <p:cNvSpPr txBox="1"/>
            <p:nvPr/>
          </p:nvSpPr>
          <p:spPr>
            <a:xfrm>
              <a:off x="447675" y="4732337"/>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Inserts and Updates</a:t>
              </a:r>
              <a:endParaRPr/>
            </a:p>
          </p:txBody>
        </p:sp>
        <p:sp>
          <p:nvSpPr>
            <p:cNvPr id="2050" name="Google Shape;2050;p157"/>
            <p:cNvSpPr txBox="1"/>
            <p:nvPr/>
          </p:nvSpPr>
          <p:spPr>
            <a:xfrm>
              <a:off x="5781675" y="3684587"/>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Multi-dimensional views of various kinds of business activities </a:t>
              </a:r>
              <a:endParaRPr/>
            </a:p>
          </p:txBody>
        </p:sp>
        <p:sp>
          <p:nvSpPr>
            <p:cNvPr id="2051" name="Google Shape;2051;p157"/>
            <p:cNvSpPr txBox="1"/>
            <p:nvPr/>
          </p:nvSpPr>
          <p:spPr>
            <a:xfrm>
              <a:off x="2652712" y="3684587"/>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A snapshot of ongoing business processes </a:t>
              </a:r>
              <a:endParaRPr/>
            </a:p>
          </p:txBody>
        </p:sp>
        <p:sp>
          <p:nvSpPr>
            <p:cNvPr id="2052" name="Google Shape;2052;p157"/>
            <p:cNvSpPr txBox="1"/>
            <p:nvPr/>
          </p:nvSpPr>
          <p:spPr>
            <a:xfrm>
              <a:off x="447675" y="3684587"/>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What the data reveals</a:t>
              </a:r>
              <a:endParaRPr/>
            </a:p>
          </p:txBody>
        </p:sp>
        <p:sp>
          <p:nvSpPr>
            <p:cNvPr id="2053" name="Google Shape;2053;p157"/>
            <p:cNvSpPr txBox="1"/>
            <p:nvPr/>
          </p:nvSpPr>
          <p:spPr>
            <a:xfrm>
              <a:off x="5781675" y="2951162"/>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Decision support</a:t>
              </a:r>
              <a:endParaRPr/>
            </a:p>
          </p:txBody>
        </p:sp>
        <p:sp>
          <p:nvSpPr>
            <p:cNvPr id="2054" name="Google Shape;2054;p157"/>
            <p:cNvSpPr txBox="1"/>
            <p:nvPr/>
          </p:nvSpPr>
          <p:spPr>
            <a:xfrm>
              <a:off x="2652712" y="2951162"/>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To control and run fundamental business tasks </a:t>
              </a:r>
              <a:endParaRPr/>
            </a:p>
          </p:txBody>
        </p:sp>
        <p:sp>
          <p:nvSpPr>
            <p:cNvPr id="2055" name="Google Shape;2055;p157"/>
            <p:cNvSpPr txBox="1"/>
            <p:nvPr/>
          </p:nvSpPr>
          <p:spPr>
            <a:xfrm>
              <a:off x="447675" y="2951162"/>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Purpose of data</a:t>
              </a:r>
              <a:endParaRPr/>
            </a:p>
          </p:txBody>
        </p:sp>
        <p:sp>
          <p:nvSpPr>
            <p:cNvPr id="2056" name="Google Shape;2056;p157"/>
            <p:cNvSpPr txBox="1"/>
            <p:nvPr/>
          </p:nvSpPr>
          <p:spPr>
            <a:xfrm>
              <a:off x="5781675" y="190341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Consolidation data; OLAP data comes from the various OLTP databases </a:t>
              </a:r>
              <a:endParaRPr/>
            </a:p>
          </p:txBody>
        </p:sp>
        <p:sp>
          <p:nvSpPr>
            <p:cNvPr id="2057" name="Google Shape;2057;p157"/>
            <p:cNvSpPr txBox="1"/>
            <p:nvPr/>
          </p:nvSpPr>
          <p:spPr>
            <a:xfrm>
              <a:off x="2652712" y="190341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Operational data; OLTPs are the original source of the data </a:t>
              </a:r>
              <a:endParaRPr/>
            </a:p>
          </p:txBody>
        </p:sp>
        <p:sp>
          <p:nvSpPr>
            <p:cNvPr id="2058" name="Google Shape;2058;p157"/>
            <p:cNvSpPr txBox="1"/>
            <p:nvPr/>
          </p:nvSpPr>
          <p:spPr>
            <a:xfrm>
              <a:off x="447675" y="190341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Source of data</a:t>
              </a:r>
              <a:endParaRPr/>
            </a:p>
          </p:txBody>
        </p:sp>
        <p:sp>
          <p:nvSpPr>
            <p:cNvPr id="2059" name="Google Shape;2059;p157"/>
            <p:cNvSpPr txBox="1"/>
            <p:nvPr/>
          </p:nvSpPr>
          <p:spPr>
            <a:xfrm>
              <a:off x="5781675" y="1484312"/>
              <a:ext cx="2986087"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OLAP System </a:t>
              </a:r>
              <a:endParaRPr/>
            </a:p>
          </p:txBody>
        </p:sp>
        <p:sp>
          <p:nvSpPr>
            <p:cNvPr id="2060" name="Google Shape;2060;p157"/>
            <p:cNvSpPr txBox="1"/>
            <p:nvPr/>
          </p:nvSpPr>
          <p:spPr>
            <a:xfrm>
              <a:off x="2652712" y="1484312"/>
              <a:ext cx="3128962"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OLTP System </a:t>
              </a:r>
              <a:endParaRPr/>
            </a:p>
          </p:txBody>
        </p:sp>
        <p:sp>
          <p:nvSpPr>
            <p:cNvPr id="2061" name="Google Shape;2061;p157"/>
            <p:cNvSpPr txBox="1"/>
            <p:nvPr/>
          </p:nvSpPr>
          <p:spPr>
            <a:xfrm>
              <a:off x="447675" y="1484312"/>
              <a:ext cx="2205037" cy="41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062" name="Google Shape;2062;p157"/>
            <p:cNvCxnSpPr/>
            <p:nvPr/>
          </p:nvCxnSpPr>
          <p:spPr>
            <a:xfrm>
              <a:off x="447675" y="14843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63" name="Google Shape;2063;p157"/>
            <p:cNvCxnSpPr/>
            <p:nvPr/>
          </p:nvCxnSpPr>
          <p:spPr>
            <a:xfrm>
              <a:off x="447675" y="190341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64" name="Google Shape;2064;p157"/>
            <p:cNvCxnSpPr/>
            <p:nvPr/>
          </p:nvCxnSpPr>
          <p:spPr>
            <a:xfrm>
              <a:off x="447675" y="29511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65" name="Google Shape;2065;p157"/>
            <p:cNvCxnSpPr/>
            <p:nvPr/>
          </p:nvCxnSpPr>
          <p:spPr>
            <a:xfrm>
              <a:off x="447675" y="368458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66" name="Google Shape;2066;p157"/>
            <p:cNvCxnSpPr/>
            <p:nvPr/>
          </p:nvCxnSpPr>
          <p:spPr>
            <a:xfrm>
              <a:off x="447675" y="473233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67" name="Google Shape;2067;p157"/>
            <p:cNvCxnSpPr/>
            <p:nvPr/>
          </p:nvCxnSpPr>
          <p:spPr>
            <a:xfrm>
              <a:off x="447675" y="54657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68" name="Google Shape;2068;p157"/>
            <p:cNvCxnSpPr/>
            <p:nvPr/>
          </p:nvCxnSpPr>
          <p:spPr>
            <a:xfrm>
              <a:off x="447675" y="65135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69" name="Google Shape;2069;p157"/>
            <p:cNvCxnSpPr/>
            <p:nvPr/>
          </p:nvCxnSpPr>
          <p:spPr>
            <a:xfrm>
              <a:off x="447675" y="1484312"/>
              <a:ext cx="0" cy="5029200"/>
            </a:xfrm>
            <a:prstGeom prst="straightConnector1">
              <a:avLst/>
            </a:prstGeom>
            <a:noFill/>
            <a:ln cap="sq" cmpd="sng" w="28575">
              <a:solidFill>
                <a:schemeClr val="dk1"/>
              </a:solidFill>
              <a:prstDash val="solid"/>
              <a:miter lim="8000"/>
              <a:headEnd len="sm" w="sm" type="none"/>
              <a:tailEnd len="sm" w="sm" type="none"/>
            </a:ln>
          </p:spPr>
        </p:cxnSp>
        <p:cxnSp>
          <p:nvCxnSpPr>
            <p:cNvPr id="2070" name="Google Shape;2070;p157"/>
            <p:cNvCxnSpPr/>
            <p:nvPr/>
          </p:nvCxnSpPr>
          <p:spPr>
            <a:xfrm>
              <a:off x="2652712"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71" name="Google Shape;2071;p157"/>
            <p:cNvCxnSpPr/>
            <p:nvPr/>
          </p:nvCxnSpPr>
          <p:spPr>
            <a:xfrm>
              <a:off x="5781675"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72" name="Google Shape;2072;p157"/>
            <p:cNvCxnSpPr/>
            <p:nvPr/>
          </p:nvCxnSpPr>
          <p:spPr>
            <a:xfrm>
              <a:off x="8767762" y="1484312"/>
              <a:ext cx="0" cy="5029200"/>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6" name="Shape 2076"/>
        <p:cNvGrpSpPr/>
        <p:nvPr/>
      </p:nvGrpSpPr>
      <p:grpSpPr>
        <a:xfrm>
          <a:off x="0" y="0"/>
          <a:ext cx="0" cy="0"/>
          <a:chOff x="0" y="0"/>
          <a:chExt cx="0" cy="0"/>
        </a:xfrm>
      </p:grpSpPr>
      <p:sp>
        <p:nvSpPr>
          <p:cNvPr id="2077" name="Google Shape;2077;p15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78" name="Google Shape;2078;p15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aphicFrame>
        <p:nvGraphicFramePr>
          <p:cNvPr id="2079" name="Google Shape;2079;p158"/>
          <p:cNvGraphicFramePr/>
          <p:nvPr/>
        </p:nvGraphicFramePr>
        <p:xfrm>
          <a:off x="114300" y="1327150"/>
          <a:ext cx="3000000" cy="3000000"/>
        </p:xfrm>
        <a:graphic>
          <a:graphicData uri="http://schemas.openxmlformats.org/drawingml/2006/table">
            <a:tbl>
              <a:tblPr>
                <a:noFill/>
                <a:tableStyleId>{BA705EDB-4B5C-4568-ADAD-4467836E3663}</a:tableStyleId>
              </a:tblPr>
              <a:tblGrid>
                <a:gridCol w="1562100"/>
                <a:gridCol w="3505200"/>
                <a:gridCol w="3848100"/>
              </a:tblGrid>
              <a:tr h="644525">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OLTP System </a:t>
                      </a:r>
                      <a:endParaRPr/>
                    </a:p>
                    <a:p>
                      <a:pPr indent="0" lvl="0" marL="0" marR="0" rtl="0" algn="l">
                        <a:lnSpc>
                          <a:spcPct val="100000"/>
                        </a:lnSpc>
                        <a:spcBef>
                          <a:spcPts val="0"/>
                        </a:spcBef>
                        <a:spcAft>
                          <a:spcPts val="0"/>
                        </a:spcAft>
                        <a:buNone/>
                      </a:pPr>
                      <a:r>
                        <a:t/>
                      </a:r>
                      <a:endParaRPr b="1" i="0" sz="1400" u="none" cap="none" strike="noStrike">
                        <a:solidFill>
                          <a:srgbClr val="3C5658"/>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OLAP System</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8400">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Processing speed</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Typically very fast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Depends on the amount of data involved; batch data refreshes and complex queries may take many hours; query speed can be improved by creating indexes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27100">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Space requirements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Can be relatively small if historical data is archived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Larger due to the existence of aggregation structures and history data; requires more indexes than OLTP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0575">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Database design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Highly normalized with many tables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Typically de-normalized with fewer tables; use of star and/or snowflake schemas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6825">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Backup and recovery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Backup religiously; operational data is critical to run the business, data loss is likely to entail significant monetary loss and legal liability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Instead of regular backups, some environments may consider simply reloading the OLTP data as a recovery method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3" name="Shape 2083"/>
        <p:cNvGrpSpPr/>
        <p:nvPr/>
      </p:nvGrpSpPr>
      <p:grpSpPr>
        <a:xfrm>
          <a:off x="0" y="0"/>
          <a:ext cx="0" cy="0"/>
          <a:chOff x="0" y="0"/>
          <a:chExt cx="0" cy="0"/>
        </a:xfrm>
      </p:grpSpPr>
      <p:sp>
        <p:nvSpPr>
          <p:cNvPr id="2084" name="Google Shape;2084;p15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85" name="Google Shape;2085;p15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Functional Requirements of OLAP</a:t>
            </a:r>
            <a:endParaRPr/>
          </a:p>
        </p:txBody>
      </p:sp>
      <p:sp>
        <p:nvSpPr>
          <p:cNvPr id="2086" name="Google Shape;2086;p15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Rich dimensional structuring with hierarchical referencing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Efficient specification of dimensions and dimensional calculations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Separation of structures and representation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Flexibility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Sufficient speed to support ad hoc analysis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Multi-user support</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0" name="Shape 2090"/>
        <p:cNvGrpSpPr/>
        <p:nvPr/>
      </p:nvGrpSpPr>
      <p:grpSpPr>
        <a:xfrm>
          <a:off x="0" y="0"/>
          <a:ext cx="0" cy="0"/>
          <a:chOff x="0" y="0"/>
          <a:chExt cx="0" cy="0"/>
        </a:xfrm>
      </p:grpSpPr>
      <p:sp>
        <p:nvSpPr>
          <p:cNvPr id="2091" name="Google Shape;2091;p16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92" name="Google Shape;2092;p16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Key Objects within OLAP</a:t>
            </a:r>
            <a:endParaRPr/>
          </a:p>
        </p:txBody>
      </p:sp>
      <p:sp>
        <p:nvSpPr>
          <p:cNvPr id="2093" name="Google Shape;2093;p160"/>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Key Objects within OLAP</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Measures – represents factual data</a:t>
            </a:r>
            <a:endParaRPr/>
          </a:p>
          <a:p>
            <a:pPr indent="-228600" lvl="1" marL="685800" marR="0" rtl="0" algn="l">
              <a:lnSpc>
                <a:spcPct val="120000"/>
              </a:lnSpc>
              <a:spcBef>
                <a:spcPts val="360"/>
              </a:spcBef>
              <a:spcAft>
                <a:spcPts val="0"/>
              </a:spcAft>
              <a:buClr>
                <a:srgbClr val="003366"/>
              </a:buClr>
              <a:buFont typeface="Noto Symbol"/>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sales, cost, profit</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Types of measures</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Stored measures </a:t>
            </a:r>
            <a:r>
              <a:rPr b="0" i="1" lang="en-US" sz="1400" u="none" cap="none" strike="noStrike">
                <a:solidFill>
                  <a:srgbClr val="3C5658"/>
                </a:solidFill>
                <a:latin typeface="Rambla"/>
                <a:ea typeface="Rambla"/>
                <a:cs typeface="Rambla"/>
                <a:sym typeface="Rambla"/>
              </a:rPr>
              <a:t>(Example: revenue, expense)</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Calculated measures </a:t>
            </a:r>
            <a:r>
              <a:rPr b="0" i="1" lang="en-US" sz="1400" u="none" cap="none" strike="noStrike">
                <a:solidFill>
                  <a:srgbClr val="3C5658"/>
                </a:solidFill>
                <a:latin typeface="Rambla"/>
                <a:ea typeface="Rambla"/>
                <a:cs typeface="Rambla"/>
                <a:sym typeface="Rambla"/>
              </a:rPr>
              <a:t>(Example: ratio, averages, profit)</a:t>
            </a:r>
            <a:endParaRPr/>
          </a:p>
          <a:p>
            <a:pPr indent="-119062" lvl="3" marL="1490662" marR="0" rtl="0" algn="l">
              <a:lnSpc>
                <a:spcPct val="120000"/>
              </a:lnSpc>
              <a:spcBef>
                <a:spcPts val="280"/>
              </a:spcBef>
              <a:spcAft>
                <a:spcPts val="0"/>
              </a:spcAft>
              <a:buClr>
                <a:srgbClr val="3C5658"/>
              </a:buClr>
              <a:buFont typeface="Noto Symbol"/>
              <a:buNone/>
            </a:pPr>
            <a:r>
              <a:t/>
            </a:r>
            <a:endParaRPr b="0" i="0" sz="1400" u="none" cap="none" strike="noStrike">
              <a:solidFill>
                <a:srgbClr val="3C5658"/>
              </a:solidFill>
              <a:latin typeface="Rambla"/>
              <a:ea typeface="Rambla"/>
              <a:cs typeface="Rambla"/>
              <a:sym typeface="Rambla"/>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Dimensions – identify and categorize data</a:t>
            </a:r>
            <a:endParaRPr/>
          </a:p>
          <a:p>
            <a:pPr indent="-228600" lvl="1" marL="685800" marR="0" rtl="0" algn="l">
              <a:lnSpc>
                <a:spcPct val="120000"/>
              </a:lnSpc>
              <a:spcBef>
                <a:spcPts val="360"/>
              </a:spcBef>
              <a:spcAft>
                <a:spcPts val="0"/>
              </a:spcAft>
              <a:buClr>
                <a:srgbClr val="003366"/>
              </a:buClr>
              <a:buFont typeface="Noto Symbol"/>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product, time, geography, customer</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Key Components</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Hierarchies </a:t>
            </a:r>
            <a:r>
              <a:rPr b="0" i="1" lang="en-US" sz="1400" u="none" cap="none" strike="noStrike">
                <a:solidFill>
                  <a:srgbClr val="3C5658"/>
                </a:solidFill>
                <a:latin typeface="Rambla"/>
                <a:ea typeface="Rambla"/>
                <a:cs typeface="Rambla"/>
                <a:sym typeface="Rambla"/>
              </a:rPr>
              <a:t>– </a:t>
            </a:r>
            <a:r>
              <a:rPr b="0" i="0" lang="en-US" sz="1400" u="none" cap="none" strike="noStrike">
                <a:solidFill>
                  <a:srgbClr val="3C5658"/>
                </a:solidFill>
                <a:latin typeface="Rambla"/>
                <a:ea typeface="Rambla"/>
                <a:cs typeface="Rambla"/>
                <a:sym typeface="Rambla"/>
              </a:rPr>
              <a:t>a logical grouping of data</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Levels – position in hierarchy</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Attributes – descriptive information about dimension</a:t>
            </a:r>
            <a:endParaRPr/>
          </a:p>
          <a:p>
            <a:pPr indent="-139700" lvl="0" marL="228600" marR="0" rtl="0" algn="l">
              <a:lnSpc>
                <a:spcPct val="12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7" name="Shape 2097"/>
        <p:cNvGrpSpPr/>
        <p:nvPr/>
      </p:nvGrpSpPr>
      <p:grpSpPr>
        <a:xfrm>
          <a:off x="0" y="0"/>
          <a:ext cx="0" cy="0"/>
          <a:chOff x="0" y="0"/>
          <a:chExt cx="0" cy="0"/>
        </a:xfrm>
      </p:grpSpPr>
      <p:sp>
        <p:nvSpPr>
          <p:cNvPr id="2098" name="Google Shape;2098;p16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99" name="Google Shape;2099;p16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a:t>
            </a:r>
            <a:endParaRPr/>
          </a:p>
        </p:txBody>
      </p:sp>
      <p:sp>
        <p:nvSpPr>
          <p:cNvPr id="2100" name="Google Shape;2100;p16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DOLAP</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4" name="Shape 2104"/>
        <p:cNvGrpSpPr/>
        <p:nvPr/>
      </p:nvGrpSpPr>
      <p:grpSpPr>
        <a:xfrm>
          <a:off x="0" y="0"/>
          <a:ext cx="0" cy="0"/>
          <a:chOff x="0" y="0"/>
          <a:chExt cx="0" cy="0"/>
        </a:xfrm>
      </p:grpSpPr>
      <p:sp>
        <p:nvSpPr>
          <p:cNvPr id="2105" name="Google Shape;2105;p16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06" name="Google Shape;2106;p16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107" name="Google Shape;2107;p16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MOLAP</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is stored in multidimensional cubes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MDDB technology is proprietary</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Compilation intensive architecture</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Load involves series of aggregations across orthogonal dimensions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Good to access pre-aggregated data</a:t>
            </a:r>
            <a:endParaRPr/>
          </a:p>
          <a:p>
            <a:pPr indent="-228600" lvl="0" marL="228600" marR="0" rtl="0" algn="l">
              <a:lnSpc>
                <a:spcPct val="12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a:t>
            </a:r>
            <a:r>
              <a:rPr b="0" i="1" lang="en-US" sz="1400" u="none" cap="none" strike="noStrike">
                <a:solidFill>
                  <a:srgbClr val="800080"/>
                </a:solidFill>
                <a:latin typeface="Rambla"/>
                <a:ea typeface="Rambla"/>
                <a:cs typeface="Rambla"/>
                <a:sym typeface="Rambla"/>
              </a:rPr>
              <a:t>:</a:t>
            </a:r>
            <a:r>
              <a:rPr b="0" i="1" lang="en-US" sz="14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Cognos, Oracle OLAP, Microsoft Analysis Services, Essbase</a:t>
            </a:r>
            <a:endParaRPr/>
          </a:p>
          <a:p>
            <a:pPr indent="-228600" lvl="0" marL="228600" marR="0" rtl="0" algn="l">
              <a:lnSpc>
                <a:spcPct val="120000"/>
              </a:lnSpc>
              <a:spcBef>
                <a:spcPts val="320"/>
              </a:spcBef>
              <a:spcAft>
                <a:spcPts val="0"/>
              </a:spcAft>
              <a:buClr>
                <a:srgbClr val="006887"/>
              </a:buClr>
              <a:buFont typeface="Noto Symbol"/>
              <a:buNone/>
            </a:pPr>
            <a:r>
              <a:t/>
            </a:r>
            <a:endParaRPr b="1" i="0" sz="1600" u="none" cap="none" strike="noStrike">
              <a:solidFill>
                <a:srgbClr val="800080"/>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ROLAP</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Support for large databases with good performance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Excellent platform portability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Good exploitation of hardware advances such as parallel processing</a:t>
            </a:r>
            <a:endParaRPr/>
          </a:p>
          <a:p>
            <a:pPr indent="-228600" lvl="0" marL="228600" marR="0" rtl="0" algn="l">
              <a:lnSpc>
                <a:spcPct val="120000"/>
              </a:lnSpc>
              <a:spcBef>
                <a:spcPts val="280"/>
              </a:spcBef>
              <a:spcAft>
                <a:spcPts val="0"/>
              </a:spcAft>
              <a:buClr>
                <a:srgbClr val="006887"/>
              </a:buClr>
              <a:buFont typeface="Noto Symbol"/>
              <a:buNone/>
            </a:pPr>
            <a:r>
              <a:rPr b="0" i="1" lang="en-US" sz="1400" u="none" cap="none" strike="noStrike">
                <a:solidFill>
                  <a:srgbClr val="800080"/>
                </a:solidFill>
                <a:latin typeface="Rambla"/>
                <a:ea typeface="Rambla"/>
                <a:cs typeface="Rambla"/>
                <a:sym typeface="Rambla"/>
              </a:rPr>
              <a:t>Example:</a:t>
            </a:r>
            <a:r>
              <a:rPr b="0" i="1" lang="en-US" sz="14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Microsoft Analysis Services, Microstrategy, Oracle BI</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1" name="Shape 2111"/>
        <p:cNvGrpSpPr/>
        <p:nvPr/>
      </p:nvGrpSpPr>
      <p:grpSpPr>
        <a:xfrm>
          <a:off x="0" y="0"/>
          <a:ext cx="0" cy="0"/>
          <a:chOff x="0" y="0"/>
          <a:chExt cx="0" cy="0"/>
        </a:xfrm>
      </p:grpSpPr>
      <p:sp>
        <p:nvSpPr>
          <p:cNvPr id="2112" name="Google Shape;2112;p16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13" name="Google Shape;2113;p16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114" name="Google Shape;2114;p163"/>
          <p:cNvSpPr txBox="1"/>
          <p:nvPr>
            <p:ph idx="1" type="body"/>
          </p:nvPr>
        </p:nvSpPr>
        <p:spPr>
          <a:xfrm>
            <a:off x="228600" y="1219200"/>
            <a:ext cx="8915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HOLAP</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Hybrid approach seeks to provide best of both worlds - MOLAP and ROLAP</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Create MDB structures for fast analytical needs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Create mappings to RDBMS for larger data volumes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The engine hides these mappings/ structures from the end user</a:t>
            </a:r>
            <a:endParaRPr/>
          </a:p>
          <a:p>
            <a:pPr indent="-228600" lvl="0" marL="228600" marR="0" rtl="0" algn="l">
              <a:lnSpc>
                <a:spcPct val="9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 </a:t>
            </a:r>
            <a:r>
              <a:rPr b="1" i="1" lang="en-US" sz="1400" u="none" cap="none" strike="noStrike">
                <a:solidFill>
                  <a:srgbClr val="800080"/>
                </a:solidFill>
                <a:latin typeface="Rambla"/>
                <a:ea typeface="Rambla"/>
                <a:cs typeface="Rambla"/>
                <a:sym typeface="Rambla"/>
              </a:rPr>
              <a:t>Microsoft Analysis Services</a:t>
            </a:r>
            <a:endParaRPr/>
          </a:p>
          <a:p>
            <a:pPr indent="-228600" lvl="0" marL="228600" marR="0" rtl="0" algn="l">
              <a:lnSpc>
                <a:spcPct val="90000"/>
              </a:lnSpc>
              <a:spcBef>
                <a:spcPts val="280"/>
              </a:spcBef>
              <a:spcAft>
                <a:spcPts val="0"/>
              </a:spcAft>
              <a:buClr>
                <a:srgbClr val="006887"/>
              </a:buClr>
              <a:buFont typeface="Noto Symbol"/>
              <a:buNone/>
            </a:pPr>
            <a:r>
              <a:t/>
            </a:r>
            <a:endParaRPr b="1" i="1" sz="1400" u="none" cap="none" strike="noStrike">
              <a:solidFill>
                <a:srgbClr val="800080"/>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DOLAP</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Desktop OLAP tools work by extracting RDBMS data into local (or server) MD cubes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User queries are limited to the predefined dimensions in the hypercube</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Do not provide shared environment</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Do not provide read/write capabilities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Low cost tools</a:t>
            </a:r>
            <a:endParaRPr/>
          </a:p>
          <a:p>
            <a:pPr indent="-228600" lvl="0" marL="228600" marR="0" rtl="0" algn="l">
              <a:lnSpc>
                <a:spcPct val="90000"/>
              </a:lnSpc>
              <a:spcBef>
                <a:spcPts val="36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a:t>
            </a:r>
            <a:r>
              <a:rPr b="0" i="1" lang="en-US" sz="18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Business Objects, Brio</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8" name="Shape 2118"/>
        <p:cNvGrpSpPr/>
        <p:nvPr/>
      </p:nvGrpSpPr>
      <p:grpSpPr>
        <a:xfrm>
          <a:off x="0" y="0"/>
          <a:ext cx="0" cy="0"/>
          <a:chOff x="0" y="0"/>
          <a:chExt cx="0" cy="0"/>
        </a:xfrm>
      </p:grpSpPr>
      <p:sp>
        <p:nvSpPr>
          <p:cNvPr id="2119" name="Google Shape;2119;p16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20" name="Google Shape;2120;p16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Comparison among few popular OLAP Tool	</a:t>
            </a:r>
            <a:endParaRPr/>
          </a:p>
        </p:txBody>
      </p:sp>
      <p:sp>
        <p:nvSpPr>
          <p:cNvPr id="2121" name="Google Shape;2121;p164"/>
          <p:cNvSpPr txBox="1"/>
          <p:nvPr>
            <p:ph idx="1" type="body"/>
          </p:nvPr>
        </p:nvSpPr>
        <p:spPr>
          <a:xfrm>
            <a:off x="304800" y="14478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Here is the comparison among few popular OLAP tool for reference. This will provide a good initial insight on characteristics of these OLAP tool.</a:t>
            </a:r>
            <a:endParaRPr/>
          </a:p>
          <a:p>
            <a:pPr indent="-228600" lvl="0" marL="228600" marR="0" rtl="0" algn="ctr">
              <a:lnSpc>
                <a:spcPct val="12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2122" name="Google Shape;2122;p164"/>
          <p:cNvPicPr preferRelativeResize="0"/>
          <p:nvPr/>
        </p:nvPicPr>
        <p:blipFill rotWithShape="1">
          <a:blip r:embed="rId3">
            <a:alphaModFix/>
          </a:blip>
          <a:srcRect b="0" l="0" r="0" t="0"/>
          <a:stretch/>
        </p:blipFill>
        <p:spPr>
          <a:xfrm>
            <a:off x="3048000" y="3048000"/>
            <a:ext cx="1676400" cy="136366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6" name="Shape 2126"/>
        <p:cNvGrpSpPr/>
        <p:nvPr/>
      </p:nvGrpSpPr>
      <p:grpSpPr>
        <a:xfrm>
          <a:off x="0" y="0"/>
          <a:ext cx="0" cy="0"/>
          <a:chOff x="0" y="0"/>
          <a:chExt cx="0" cy="0"/>
        </a:xfrm>
      </p:grpSpPr>
      <p:sp>
        <p:nvSpPr>
          <p:cNvPr id="2127" name="Google Shape;2127;p165"/>
          <p:cNvSpPr txBox="1"/>
          <p:nvPr>
            <p:ph idx="4294967295" type="ctrTitle"/>
          </p:nvPr>
        </p:nvSpPr>
        <p:spPr>
          <a:xfrm>
            <a:off x="3733800" y="3962400"/>
            <a:ext cx="5105400" cy="6096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Basic of SQL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1" name="Shape 2131"/>
        <p:cNvGrpSpPr/>
        <p:nvPr/>
      </p:nvGrpSpPr>
      <p:grpSpPr>
        <a:xfrm>
          <a:off x="0" y="0"/>
          <a:ext cx="0" cy="0"/>
          <a:chOff x="0" y="0"/>
          <a:chExt cx="0" cy="0"/>
        </a:xfrm>
      </p:grpSpPr>
      <p:sp>
        <p:nvSpPr>
          <p:cNvPr id="2132" name="Google Shape;2132;p16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33" name="Google Shape;2133;p16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Overview of Database</a:t>
            </a:r>
            <a:endParaRPr/>
          </a:p>
        </p:txBody>
      </p:sp>
      <p:sp>
        <p:nvSpPr>
          <p:cNvPr id="2134" name="Google Shape;2134;p16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Database is a structured entity with related information</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Different important Objects in database: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Table, Rows, Columns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View</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Schema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Index</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Constraints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Stored procedure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SQL Package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Materialized 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2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342" name="Google Shape;342;p2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343" name="Google Shape;343;p23"/>
          <p:cNvGrpSpPr/>
          <p:nvPr/>
        </p:nvGrpSpPr>
        <p:grpSpPr>
          <a:xfrm>
            <a:off x="376237" y="1295400"/>
            <a:ext cx="8391525" cy="4343400"/>
            <a:chOff x="76200" y="1219200"/>
            <a:chExt cx="8991600" cy="5208587"/>
          </a:xfrm>
        </p:grpSpPr>
        <p:sp>
          <p:nvSpPr>
            <p:cNvPr id="344" name="Google Shape;344;p23"/>
            <p:cNvSpPr txBox="1"/>
            <p:nvPr/>
          </p:nvSpPr>
          <p:spPr>
            <a:xfrm>
              <a:off x="6858000" y="5238750"/>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managing the enterprise</a:t>
              </a:r>
              <a:r>
                <a:rPr b="0" i="0" lang="en-US" sz="1400" u="none" cap="none" strike="noStrike">
                  <a:solidFill>
                    <a:srgbClr val="3C5658"/>
                  </a:solidFill>
                  <a:latin typeface="Rambla"/>
                  <a:ea typeface="Rambla"/>
                  <a:cs typeface="Rambla"/>
                  <a:sym typeface="Rambla"/>
                </a:rPr>
                <a:t> </a:t>
              </a:r>
              <a:endParaRPr/>
            </a:p>
          </p:txBody>
        </p:sp>
        <p:sp>
          <p:nvSpPr>
            <p:cNvPr id="345" name="Google Shape;345;p23"/>
            <p:cNvSpPr txBox="1"/>
            <p:nvPr/>
          </p:nvSpPr>
          <p:spPr>
            <a:xfrm>
              <a:off x="4953000" y="5238750"/>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day-to-day decisions &amp; operational activities</a:t>
              </a:r>
              <a:r>
                <a:rPr b="0" i="0" lang="en-US" sz="1400" u="none" cap="none" strike="noStrike">
                  <a:solidFill>
                    <a:srgbClr val="3C5658"/>
                  </a:solidFill>
                  <a:latin typeface="Rambla"/>
                  <a:ea typeface="Rambla"/>
                  <a:cs typeface="Rambla"/>
                  <a:sym typeface="Rambla"/>
                </a:rPr>
                <a:t> </a:t>
              </a:r>
              <a:endParaRPr/>
            </a:p>
          </p:txBody>
        </p:sp>
        <p:sp>
          <p:nvSpPr>
            <p:cNvPr id="346" name="Google Shape;346;p23"/>
            <p:cNvSpPr txBox="1"/>
            <p:nvPr/>
          </p:nvSpPr>
          <p:spPr>
            <a:xfrm>
              <a:off x="2362200" y="5238750"/>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day-to-day operation</a:t>
              </a:r>
              <a:r>
                <a:rPr b="0" i="0" lang="en-US" sz="1400" u="none" cap="none" strike="noStrike">
                  <a:solidFill>
                    <a:srgbClr val="3C5658"/>
                  </a:solidFill>
                  <a:latin typeface="Rambla"/>
                  <a:ea typeface="Rambla"/>
                  <a:cs typeface="Rambla"/>
                  <a:sym typeface="Rambla"/>
                </a:rPr>
                <a:t> </a:t>
              </a:r>
              <a:endParaRPr/>
            </a:p>
          </p:txBody>
        </p:sp>
        <p:sp>
          <p:nvSpPr>
            <p:cNvPr id="347" name="Google Shape;347;p23"/>
            <p:cNvSpPr txBox="1"/>
            <p:nvPr/>
          </p:nvSpPr>
          <p:spPr>
            <a:xfrm>
              <a:off x="76200" y="5238750"/>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Philosophy</a:t>
              </a:r>
              <a:r>
                <a:rPr b="0" i="0" lang="en-US" sz="1800" u="none" cap="none" strike="noStrike">
                  <a:solidFill>
                    <a:schemeClr val="dk1"/>
                  </a:solidFill>
                  <a:latin typeface="Rambla"/>
                  <a:ea typeface="Rambla"/>
                  <a:cs typeface="Rambla"/>
                  <a:sym typeface="Rambla"/>
                </a:rPr>
                <a:t> </a:t>
              </a:r>
              <a:endParaRPr/>
            </a:p>
          </p:txBody>
        </p:sp>
        <p:sp>
          <p:nvSpPr>
            <p:cNvPr id="348" name="Google Shape;348;p23"/>
            <p:cNvSpPr txBox="1"/>
            <p:nvPr/>
          </p:nvSpPr>
          <p:spPr>
            <a:xfrm>
              <a:off x="6858000" y="4324350"/>
              <a:ext cx="2209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Data driven, evolutionary</a:t>
              </a:r>
              <a:r>
                <a:rPr b="0" i="0" lang="en-US" sz="1400" u="none" cap="none" strike="noStrike">
                  <a:solidFill>
                    <a:srgbClr val="3C5658"/>
                  </a:solidFill>
                  <a:latin typeface="Rambla"/>
                  <a:ea typeface="Rambla"/>
                  <a:cs typeface="Rambla"/>
                  <a:sym typeface="Rambla"/>
                </a:rPr>
                <a:t> </a:t>
              </a:r>
              <a:endParaRPr/>
            </a:p>
          </p:txBody>
        </p:sp>
        <p:sp>
          <p:nvSpPr>
            <p:cNvPr id="349" name="Google Shape;349;p23"/>
            <p:cNvSpPr txBox="1"/>
            <p:nvPr/>
          </p:nvSpPr>
          <p:spPr>
            <a:xfrm>
              <a:off x="4953000" y="4324350"/>
              <a:ext cx="1905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Data driven, somewhat evolutionary</a:t>
              </a:r>
              <a:r>
                <a:rPr b="0" i="0" lang="en-US" sz="1400" u="none" cap="none" strike="noStrike">
                  <a:solidFill>
                    <a:srgbClr val="3C5658"/>
                  </a:solidFill>
                  <a:latin typeface="Rambla"/>
                  <a:ea typeface="Rambla"/>
                  <a:cs typeface="Rambla"/>
                  <a:sym typeface="Rambla"/>
                </a:rPr>
                <a:t> </a:t>
              </a:r>
              <a:endParaRPr/>
            </a:p>
          </p:txBody>
        </p:sp>
        <p:sp>
          <p:nvSpPr>
            <p:cNvPr id="350" name="Google Shape;350;p23"/>
            <p:cNvSpPr txBox="1"/>
            <p:nvPr/>
          </p:nvSpPr>
          <p:spPr>
            <a:xfrm>
              <a:off x="2362200" y="4324350"/>
              <a:ext cx="2590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Requirements driven, structured</a:t>
              </a:r>
              <a:r>
                <a:rPr b="0" i="0" lang="en-US" sz="1400" u="none" cap="none" strike="noStrike">
                  <a:solidFill>
                    <a:srgbClr val="3C5658"/>
                  </a:solidFill>
                  <a:latin typeface="Rambla"/>
                  <a:ea typeface="Rambla"/>
                  <a:cs typeface="Rambla"/>
                  <a:sym typeface="Rambla"/>
                </a:rPr>
                <a:t> </a:t>
              </a:r>
              <a:endParaRPr/>
            </a:p>
          </p:txBody>
        </p:sp>
        <p:sp>
          <p:nvSpPr>
            <p:cNvPr id="351" name="Google Shape;351;p23"/>
            <p:cNvSpPr txBox="1"/>
            <p:nvPr/>
          </p:nvSpPr>
          <p:spPr>
            <a:xfrm>
              <a:off x="76200" y="432435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Development                   Methodology</a:t>
              </a:r>
              <a:r>
                <a:rPr b="0" i="0" lang="en-US" sz="1800" u="none" cap="none" strike="noStrike">
                  <a:solidFill>
                    <a:schemeClr val="dk1"/>
                  </a:solidFill>
                  <a:latin typeface="Rambla"/>
                  <a:ea typeface="Rambla"/>
                  <a:cs typeface="Rambla"/>
                  <a:sym typeface="Rambla"/>
                </a:rPr>
                <a:t> </a:t>
              </a:r>
              <a:endParaRPr/>
            </a:p>
          </p:txBody>
        </p:sp>
        <p:sp>
          <p:nvSpPr>
            <p:cNvPr id="352" name="Google Shape;352;p23"/>
            <p:cNvSpPr txBox="1"/>
            <p:nvPr/>
          </p:nvSpPr>
          <p:spPr>
            <a:xfrm>
              <a:off x="6858000" y="3684587"/>
              <a:ext cx="2209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Large to very large</a:t>
              </a:r>
              <a:r>
                <a:rPr b="0" i="0" lang="en-US" sz="1400" u="none" cap="none" strike="noStrike">
                  <a:solidFill>
                    <a:srgbClr val="3C5658"/>
                  </a:solidFill>
                  <a:latin typeface="Rambla"/>
                  <a:ea typeface="Rambla"/>
                  <a:cs typeface="Rambla"/>
                  <a:sym typeface="Rambla"/>
                </a:rPr>
                <a:t> </a:t>
              </a:r>
              <a:endParaRPr/>
            </a:p>
          </p:txBody>
        </p:sp>
        <p:sp>
          <p:nvSpPr>
            <p:cNvPr id="353" name="Google Shape;353;p23"/>
            <p:cNvSpPr txBox="1"/>
            <p:nvPr/>
          </p:nvSpPr>
          <p:spPr>
            <a:xfrm>
              <a:off x="4953000" y="3684587"/>
              <a:ext cx="1905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Moderate</a:t>
              </a:r>
              <a:r>
                <a:rPr b="0" i="0" lang="en-US" sz="1400" u="none" cap="none" strike="noStrike">
                  <a:solidFill>
                    <a:srgbClr val="3C5658"/>
                  </a:solidFill>
                  <a:latin typeface="Rambla"/>
                  <a:ea typeface="Rambla"/>
                  <a:cs typeface="Rambla"/>
                  <a:sym typeface="Rambla"/>
                </a:rPr>
                <a:t> </a:t>
              </a:r>
              <a:endParaRPr/>
            </a:p>
          </p:txBody>
        </p:sp>
        <p:sp>
          <p:nvSpPr>
            <p:cNvPr id="354" name="Google Shape;354;p23"/>
            <p:cNvSpPr txBox="1"/>
            <p:nvPr/>
          </p:nvSpPr>
          <p:spPr>
            <a:xfrm>
              <a:off x="2362200" y="3684587"/>
              <a:ext cx="2590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Moderate</a:t>
              </a:r>
              <a:r>
                <a:rPr b="0" i="0" lang="en-US" sz="1400" u="none" cap="none" strike="noStrike">
                  <a:solidFill>
                    <a:srgbClr val="3C5658"/>
                  </a:solidFill>
                  <a:latin typeface="Rambla"/>
                  <a:ea typeface="Rambla"/>
                  <a:cs typeface="Rambla"/>
                  <a:sym typeface="Rambla"/>
                </a:rPr>
                <a:t> </a:t>
              </a:r>
              <a:endParaRPr/>
            </a:p>
          </p:txBody>
        </p:sp>
        <p:sp>
          <p:nvSpPr>
            <p:cNvPr id="355" name="Google Shape;355;p23"/>
            <p:cNvSpPr txBox="1"/>
            <p:nvPr/>
          </p:nvSpPr>
          <p:spPr>
            <a:xfrm>
              <a:off x="76200" y="368458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Database size</a:t>
              </a:r>
              <a:r>
                <a:rPr b="0" i="0" lang="en-US" sz="1800" u="none" cap="none" strike="noStrike">
                  <a:solidFill>
                    <a:schemeClr val="dk1"/>
                  </a:solidFill>
                  <a:latin typeface="Rambla"/>
                  <a:ea typeface="Rambla"/>
                  <a:cs typeface="Rambla"/>
                  <a:sym typeface="Rambla"/>
                </a:rPr>
                <a:t> </a:t>
              </a:r>
              <a:endParaRPr/>
            </a:p>
          </p:txBody>
        </p:sp>
        <p:sp>
          <p:nvSpPr>
            <p:cNvPr id="356" name="Google Shape;356;p23"/>
            <p:cNvSpPr txBox="1"/>
            <p:nvPr/>
          </p:nvSpPr>
          <p:spPr>
            <a:xfrm>
              <a:off x="6858000" y="3228975"/>
              <a:ext cx="2209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Controlled batch</a:t>
              </a:r>
              <a:r>
                <a:rPr b="0" i="0" lang="en-US" sz="1400" u="none" cap="none" strike="noStrike">
                  <a:solidFill>
                    <a:srgbClr val="3C5658"/>
                  </a:solidFill>
                  <a:latin typeface="Rambla"/>
                  <a:ea typeface="Rambla"/>
                  <a:cs typeface="Rambla"/>
                  <a:sym typeface="Rambla"/>
                </a:rPr>
                <a:t> </a:t>
              </a:r>
              <a:endParaRPr/>
            </a:p>
          </p:txBody>
        </p:sp>
        <p:sp>
          <p:nvSpPr>
            <p:cNvPr id="357" name="Google Shape;357;p23"/>
            <p:cNvSpPr txBox="1"/>
            <p:nvPr/>
          </p:nvSpPr>
          <p:spPr>
            <a:xfrm>
              <a:off x="4953000" y="3228975"/>
              <a:ext cx="1905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Field by field</a:t>
              </a:r>
              <a:r>
                <a:rPr b="0" i="0" lang="en-US" sz="1400" u="none" cap="none" strike="noStrike">
                  <a:solidFill>
                    <a:srgbClr val="3C5658"/>
                  </a:solidFill>
                  <a:latin typeface="Rambla"/>
                  <a:ea typeface="Rambla"/>
                  <a:cs typeface="Rambla"/>
                  <a:sym typeface="Rambla"/>
                </a:rPr>
                <a:t> </a:t>
              </a:r>
              <a:endParaRPr/>
            </a:p>
          </p:txBody>
        </p:sp>
        <p:sp>
          <p:nvSpPr>
            <p:cNvPr id="358" name="Google Shape;358;p23"/>
            <p:cNvSpPr txBox="1"/>
            <p:nvPr/>
          </p:nvSpPr>
          <p:spPr>
            <a:xfrm>
              <a:off x="2362200" y="3228975"/>
              <a:ext cx="2590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Field by field</a:t>
              </a:r>
              <a:r>
                <a:rPr b="0" i="0" lang="en-US" sz="1400" u="none" cap="none" strike="noStrike">
                  <a:solidFill>
                    <a:srgbClr val="3C5658"/>
                  </a:solidFill>
                  <a:latin typeface="Rambla"/>
                  <a:ea typeface="Rambla"/>
                  <a:cs typeface="Rambla"/>
                  <a:sym typeface="Rambla"/>
                </a:rPr>
                <a:t> </a:t>
              </a:r>
              <a:endParaRPr/>
            </a:p>
          </p:txBody>
        </p:sp>
        <p:sp>
          <p:nvSpPr>
            <p:cNvPr id="359" name="Google Shape;359;p23"/>
            <p:cNvSpPr txBox="1"/>
            <p:nvPr/>
          </p:nvSpPr>
          <p:spPr>
            <a:xfrm>
              <a:off x="76200" y="3228975"/>
              <a:ext cx="2286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 update</a:t>
              </a:r>
              <a:r>
                <a:rPr b="0" i="0" lang="en-US" sz="1800" u="none" cap="none" strike="noStrike">
                  <a:solidFill>
                    <a:schemeClr val="dk1"/>
                  </a:solidFill>
                  <a:latin typeface="Rambla"/>
                  <a:ea typeface="Rambla"/>
                  <a:cs typeface="Rambla"/>
                  <a:sym typeface="Rambla"/>
                </a:rPr>
                <a:t> </a:t>
              </a:r>
              <a:endParaRPr/>
            </a:p>
          </p:txBody>
        </p:sp>
        <p:sp>
          <p:nvSpPr>
            <p:cNvPr id="360" name="Google Shape;360;p23"/>
            <p:cNvSpPr txBox="1"/>
            <p:nvPr/>
          </p:nvSpPr>
          <p:spPr>
            <a:xfrm>
              <a:off x="6858000" y="2039937"/>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Managed redundancy</a:t>
              </a:r>
              <a:r>
                <a:rPr b="0" i="0" lang="en-US" sz="1400" u="none" cap="none" strike="noStrike">
                  <a:solidFill>
                    <a:srgbClr val="3C5658"/>
                  </a:solidFill>
                  <a:latin typeface="Rambla"/>
                  <a:ea typeface="Rambla"/>
                  <a:cs typeface="Rambla"/>
                  <a:sym typeface="Rambla"/>
                </a:rPr>
                <a:t> </a:t>
              </a:r>
              <a:endParaRPr/>
            </a:p>
          </p:txBody>
        </p:sp>
        <p:sp>
          <p:nvSpPr>
            <p:cNvPr id="361" name="Google Shape;361;p23"/>
            <p:cNvSpPr txBox="1"/>
            <p:nvPr/>
          </p:nvSpPr>
          <p:spPr>
            <a:xfrm>
              <a:off x="4953000" y="2039937"/>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Somewhat redundant with operational databases</a:t>
              </a:r>
              <a:r>
                <a:rPr b="0" i="0" lang="en-US" sz="1400" u="none" cap="none" strike="noStrike">
                  <a:solidFill>
                    <a:srgbClr val="3C5658"/>
                  </a:solidFill>
                  <a:latin typeface="Rambla"/>
                  <a:ea typeface="Rambla"/>
                  <a:cs typeface="Rambla"/>
                  <a:sym typeface="Rambla"/>
                </a:rPr>
                <a:t> </a:t>
              </a:r>
              <a:endParaRPr/>
            </a:p>
          </p:txBody>
        </p:sp>
        <p:sp>
          <p:nvSpPr>
            <p:cNvPr id="362" name="Google Shape;362;p23"/>
            <p:cNvSpPr txBox="1"/>
            <p:nvPr/>
          </p:nvSpPr>
          <p:spPr>
            <a:xfrm>
              <a:off x="2362200" y="2039937"/>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Non-redundant within system; Unmanaged redundancy among systems</a:t>
              </a:r>
              <a:r>
                <a:rPr b="0" i="0" lang="en-US" sz="1400" u="none" cap="none" strike="noStrike">
                  <a:solidFill>
                    <a:srgbClr val="3C5658"/>
                  </a:solidFill>
                  <a:latin typeface="Rambla"/>
                  <a:ea typeface="Rambla"/>
                  <a:cs typeface="Rambla"/>
                  <a:sym typeface="Rambla"/>
                </a:rPr>
                <a:t> </a:t>
              </a:r>
              <a:endParaRPr/>
            </a:p>
          </p:txBody>
        </p:sp>
        <p:sp>
          <p:nvSpPr>
            <p:cNvPr id="363" name="Google Shape;363;p23"/>
            <p:cNvSpPr txBox="1"/>
            <p:nvPr/>
          </p:nvSpPr>
          <p:spPr>
            <a:xfrm>
              <a:off x="76200" y="2039937"/>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 redundancy</a:t>
              </a:r>
              <a:r>
                <a:rPr b="0" i="0" lang="en-US" sz="1800" u="none" cap="none" strike="noStrike">
                  <a:solidFill>
                    <a:schemeClr val="dk1"/>
                  </a:solidFill>
                  <a:latin typeface="Rambla"/>
                  <a:ea typeface="Rambla"/>
                  <a:cs typeface="Rambla"/>
                  <a:sym typeface="Rambla"/>
                </a:rPr>
                <a:t> </a:t>
              </a:r>
              <a:endParaRPr/>
            </a:p>
          </p:txBody>
        </p:sp>
        <p:sp>
          <p:nvSpPr>
            <p:cNvPr id="364" name="Google Shape;364;p23"/>
            <p:cNvSpPr txBox="1"/>
            <p:nvPr/>
          </p:nvSpPr>
          <p:spPr>
            <a:xfrm>
              <a:off x="6858000" y="1219200"/>
              <a:ext cx="2209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365" name="Google Shape;365;p23"/>
            <p:cNvSpPr txBox="1"/>
            <p:nvPr/>
          </p:nvSpPr>
          <p:spPr>
            <a:xfrm>
              <a:off x="4953000" y="1219200"/>
              <a:ext cx="1905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ODS</a:t>
              </a:r>
              <a:r>
                <a:rPr b="0" i="0" lang="en-US" sz="1800" u="none" cap="none" strike="noStrike">
                  <a:solidFill>
                    <a:srgbClr val="3C5658"/>
                  </a:solidFill>
                  <a:latin typeface="Rambla"/>
                  <a:ea typeface="Rambla"/>
                  <a:cs typeface="Rambla"/>
                  <a:sym typeface="Rambla"/>
                </a:rPr>
                <a:t> </a:t>
              </a:r>
              <a:endParaRPr/>
            </a:p>
          </p:txBody>
        </p:sp>
        <p:sp>
          <p:nvSpPr>
            <p:cNvPr id="366" name="Google Shape;366;p23"/>
            <p:cNvSpPr txBox="1"/>
            <p:nvPr/>
          </p:nvSpPr>
          <p:spPr>
            <a:xfrm>
              <a:off x="2362200" y="1219200"/>
              <a:ext cx="2590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OLTP</a:t>
              </a:r>
              <a:r>
                <a:rPr b="0" i="0" lang="en-US" sz="1800" u="none" cap="none" strike="noStrike">
                  <a:solidFill>
                    <a:srgbClr val="3C5658"/>
                  </a:solidFill>
                  <a:latin typeface="Rambla"/>
                  <a:ea typeface="Rambla"/>
                  <a:cs typeface="Rambla"/>
                  <a:sym typeface="Rambla"/>
                </a:rPr>
                <a:t> </a:t>
              </a:r>
              <a:endParaRPr/>
            </a:p>
          </p:txBody>
        </p:sp>
        <p:sp>
          <p:nvSpPr>
            <p:cNvPr id="367" name="Google Shape;367;p23"/>
            <p:cNvSpPr txBox="1"/>
            <p:nvPr/>
          </p:nvSpPr>
          <p:spPr>
            <a:xfrm>
              <a:off x="762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Characteristic</a:t>
              </a:r>
              <a:r>
                <a:rPr b="0" i="0" lang="en-US" sz="1800" u="none" cap="none" strike="noStrike">
                  <a:solidFill>
                    <a:srgbClr val="3C5658"/>
                  </a:solidFill>
                  <a:latin typeface="Rambla"/>
                  <a:ea typeface="Rambla"/>
                  <a:cs typeface="Rambla"/>
                  <a:sym typeface="Rambla"/>
                </a:rPr>
                <a:t> </a:t>
              </a:r>
              <a:endParaRPr/>
            </a:p>
          </p:txBody>
        </p:sp>
        <p:cxnSp>
          <p:nvCxnSpPr>
            <p:cNvPr id="368" name="Google Shape;368;p23"/>
            <p:cNvCxnSpPr/>
            <p:nvPr/>
          </p:nvCxnSpPr>
          <p:spPr>
            <a:xfrm>
              <a:off x="76200" y="1219200"/>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69" name="Google Shape;369;p23"/>
            <p:cNvCxnSpPr/>
            <p:nvPr/>
          </p:nvCxnSpPr>
          <p:spPr>
            <a:xfrm>
              <a:off x="76200" y="203993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0" name="Google Shape;370;p23"/>
            <p:cNvCxnSpPr/>
            <p:nvPr/>
          </p:nvCxnSpPr>
          <p:spPr>
            <a:xfrm>
              <a:off x="76200" y="3228975"/>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1" name="Google Shape;371;p23"/>
            <p:cNvCxnSpPr/>
            <p:nvPr/>
          </p:nvCxnSpPr>
          <p:spPr>
            <a:xfrm>
              <a:off x="76200" y="368458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2" name="Google Shape;372;p23"/>
            <p:cNvCxnSpPr/>
            <p:nvPr/>
          </p:nvCxnSpPr>
          <p:spPr>
            <a:xfrm>
              <a:off x="76200" y="43243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3" name="Google Shape;373;p23"/>
            <p:cNvCxnSpPr/>
            <p:nvPr/>
          </p:nvCxnSpPr>
          <p:spPr>
            <a:xfrm>
              <a:off x="76200" y="52387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74" name="Google Shape;374;p23"/>
            <p:cNvCxnSpPr/>
            <p:nvPr/>
          </p:nvCxnSpPr>
          <p:spPr>
            <a:xfrm>
              <a:off x="76200" y="6427787"/>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75" name="Google Shape;375;p23"/>
            <p:cNvCxnSpPr/>
            <p:nvPr/>
          </p:nvCxnSpPr>
          <p:spPr>
            <a:xfrm>
              <a:off x="76200" y="1219200"/>
              <a:ext cx="0" cy="5208587"/>
            </a:xfrm>
            <a:prstGeom prst="straightConnector1">
              <a:avLst/>
            </a:prstGeom>
            <a:noFill/>
            <a:ln cap="sq" cmpd="sng" w="28575">
              <a:solidFill>
                <a:schemeClr val="dk1"/>
              </a:solidFill>
              <a:prstDash val="solid"/>
              <a:miter lim="8000"/>
              <a:headEnd len="sm" w="sm" type="none"/>
              <a:tailEnd len="sm" w="sm" type="none"/>
            </a:ln>
          </p:spPr>
        </p:cxnSp>
        <p:cxnSp>
          <p:nvCxnSpPr>
            <p:cNvPr id="376" name="Google Shape;376;p23"/>
            <p:cNvCxnSpPr/>
            <p:nvPr/>
          </p:nvCxnSpPr>
          <p:spPr>
            <a:xfrm>
              <a:off x="23622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77" name="Google Shape;377;p23"/>
            <p:cNvCxnSpPr/>
            <p:nvPr/>
          </p:nvCxnSpPr>
          <p:spPr>
            <a:xfrm>
              <a:off x="4953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78" name="Google Shape;378;p23"/>
            <p:cNvCxnSpPr/>
            <p:nvPr/>
          </p:nvCxnSpPr>
          <p:spPr>
            <a:xfrm>
              <a:off x="6858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79" name="Google Shape;379;p23"/>
            <p:cNvCxnSpPr/>
            <p:nvPr/>
          </p:nvCxnSpPr>
          <p:spPr>
            <a:xfrm>
              <a:off x="9067800" y="1219200"/>
              <a:ext cx="0" cy="52085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8" name="Shape 2138"/>
        <p:cNvGrpSpPr/>
        <p:nvPr/>
      </p:nvGrpSpPr>
      <p:grpSpPr>
        <a:xfrm>
          <a:off x="0" y="0"/>
          <a:ext cx="0" cy="0"/>
          <a:chOff x="0" y="0"/>
          <a:chExt cx="0" cy="0"/>
        </a:xfrm>
      </p:grpSpPr>
      <p:sp>
        <p:nvSpPr>
          <p:cNvPr id="2139" name="Google Shape;2139;p16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40" name="Google Shape;2140;p16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a:t>
            </a:r>
            <a:endParaRPr/>
          </a:p>
        </p:txBody>
      </p:sp>
      <p:sp>
        <p:nvSpPr>
          <p:cNvPr id="2141" name="Google Shape;2141;p167"/>
          <p:cNvSpPr txBox="1"/>
          <p:nvPr>
            <p:ph idx="1" type="body"/>
          </p:nvPr>
        </p:nvSpPr>
        <p:spPr>
          <a:xfrm>
            <a:off x="0" y="1371600"/>
            <a:ext cx="9144000" cy="441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Simple non-procedural language called “Structured Query Language”</a:t>
            </a:r>
            <a:endParaRPr/>
          </a:p>
          <a:p>
            <a:pPr indent="-228600" lvl="0" marL="228600" marR="0" rtl="0" algn="l">
              <a:lnSpc>
                <a:spcPct val="9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t>
            </a:r>
            <a:r>
              <a:rPr b="0" i="1" lang="en-US" sz="1600" u="none" cap="none" strike="noStrike">
                <a:solidFill>
                  <a:srgbClr val="3C5658"/>
                </a:solidFill>
                <a:latin typeface="Rambla"/>
                <a:ea typeface="Rambla"/>
                <a:cs typeface="Rambla"/>
                <a:sym typeface="Rambla"/>
              </a:rPr>
              <a:t>Example: </a:t>
            </a:r>
            <a:r>
              <a:rPr b="0" i="1" lang="en-US" sz="1600" u="none" cap="none" strike="noStrike">
                <a:solidFill>
                  <a:srgbClr val="800080"/>
                </a:solidFill>
                <a:latin typeface="Rambla"/>
                <a:ea typeface="Rambla"/>
                <a:cs typeface="Rambla"/>
                <a:sym typeface="Rambla"/>
              </a:rPr>
              <a:t>Select Employee_id, Employee_name from Tbl_Employee</a:t>
            </a:r>
            <a:endParaRPr b="0" i="0" sz="1600" u="none" cap="none" strike="noStrike">
              <a:solidFill>
                <a:srgbClr val="800080"/>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Two basic types of SQL</a:t>
            </a:r>
            <a:endParaRPr/>
          </a:p>
          <a:p>
            <a:pPr indent="-228600" lvl="1" marL="685800" marR="0" rtl="0" algn="l">
              <a:lnSpc>
                <a:spcPct val="9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DDL (Data definition language)</a:t>
            </a:r>
            <a:endParaRPr/>
          </a:p>
          <a:p>
            <a:pPr indent="-228600" lvl="1" marL="685800" marR="0" rtl="0" algn="l">
              <a:lnSpc>
                <a:spcPct val="9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Example: Insert, Drop</a:t>
            </a:r>
            <a:endParaRPr/>
          </a:p>
          <a:p>
            <a:pPr indent="-228600" lvl="1" marL="685800" marR="0" rtl="0" algn="l">
              <a:lnSpc>
                <a:spcPct val="9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DML (Data manipulation language)</a:t>
            </a:r>
            <a:endParaRPr/>
          </a:p>
          <a:p>
            <a:pPr indent="-228600" lvl="1" marL="685800" marR="0" rtl="0" algn="l">
              <a:lnSpc>
                <a:spcPct val="9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Example: Update, Delete, Alter</a:t>
            </a:r>
            <a:endParaRPr/>
          </a:p>
          <a:p>
            <a:pPr indent="-228600" lvl="1" marL="685800" marR="0" rtl="0" algn="l">
              <a:lnSpc>
                <a:spcPct val="90000"/>
              </a:lnSpc>
              <a:spcBef>
                <a:spcPts val="280"/>
              </a:spcBef>
              <a:spcAft>
                <a:spcPts val="0"/>
              </a:spcAft>
              <a:buClr>
                <a:srgbClr val="003366"/>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There are four basic commands which are the main command in SQL</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INSERT</a:t>
            </a:r>
            <a:r>
              <a:rPr b="0" i="0" lang="en-US" sz="1600" u="none" cap="none" strike="noStrike">
                <a:solidFill>
                  <a:srgbClr val="3C5658"/>
                </a:solidFill>
                <a:latin typeface="Rambla"/>
                <a:ea typeface="Rambla"/>
                <a:cs typeface="Rambla"/>
                <a:sym typeface="Rambla"/>
              </a:rPr>
              <a:t> 	- Insert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DELETE</a:t>
            </a:r>
            <a:r>
              <a:rPr b="0" i="0" lang="en-US" sz="1600" u="none" cap="none" strike="noStrike">
                <a:solidFill>
                  <a:srgbClr val="3C5658"/>
                </a:solidFill>
                <a:latin typeface="Rambla"/>
                <a:ea typeface="Rambla"/>
                <a:cs typeface="Rambla"/>
                <a:sym typeface="Rambla"/>
              </a:rPr>
              <a:t> 	- Delete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SELECT </a:t>
            </a:r>
            <a:r>
              <a:rPr b="0" i="0" lang="en-US" sz="1600" u="none" cap="none" strike="noStrike">
                <a:solidFill>
                  <a:srgbClr val="3C5658"/>
                </a:solidFill>
                <a:latin typeface="Rambla"/>
                <a:ea typeface="Rambla"/>
                <a:cs typeface="Rambla"/>
                <a:sym typeface="Rambla"/>
              </a:rPr>
              <a:t>	- Pull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UPDATE</a:t>
            </a:r>
            <a:r>
              <a:rPr b="0" i="0" lang="en-US" sz="1600" u="none" cap="none" strike="noStrike">
                <a:solidFill>
                  <a:srgbClr val="3C5658"/>
                </a:solidFill>
                <a:latin typeface="Rambla"/>
                <a:ea typeface="Rambla"/>
                <a:cs typeface="Rambla"/>
                <a:sym typeface="Rambla"/>
              </a:rPr>
              <a:t>	- Change existing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DROP </a:t>
            </a:r>
            <a:r>
              <a:rPr b="0" i="0" lang="en-US" sz="1600" u="none" cap="none" strike="noStrike">
                <a:solidFill>
                  <a:srgbClr val="3C5658"/>
                </a:solidFill>
                <a:latin typeface="Rambla"/>
                <a:ea typeface="Rambla"/>
                <a:cs typeface="Rambla"/>
                <a:sym typeface="Rambla"/>
              </a:rPr>
              <a:t>	- drop a database object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5" name="Shape 2145"/>
        <p:cNvGrpSpPr/>
        <p:nvPr/>
      </p:nvGrpSpPr>
      <p:grpSpPr>
        <a:xfrm>
          <a:off x="0" y="0"/>
          <a:ext cx="0" cy="0"/>
          <a:chOff x="0" y="0"/>
          <a:chExt cx="0" cy="0"/>
        </a:xfrm>
      </p:grpSpPr>
      <p:sp>
        <p:nvSpPr>
          <p:cNvPr id="2146" name="Google Shape;2146;p16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47" name="Google Shape;2147;p16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 – Select Query</a:t>
            </a:r>
            <a:endParaRPr/>
          </a:p>
        </p:txBody>
      </p:sp>
      <p:sp>
        <p:nvSpPr>
          <p:cNvPr id="2148" name="Google Shape;2148;p168"/>
          <p:cNvSpPr txBox="1"/>
          <p:nvPr>
            <p:ph idx="1" type="body"/>
          </p:nvPr>
        </p:nvSpPr>
        <p:spPr>
          <a:xfrm>
            <a:off x="304800" y="1371600"/>
            <a:ext cx="85344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Mostly used query to retrieve data from a database environment</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Basic clauses while writing SQL query</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Where</a:t>
            </a:r>
            <a:r>
              <a:rPr b="0" i="0" lang="en-US" sz="1600" u="none" cap="none" strike="noStrike">
                <a:solidFill>
                  <a:srgbClr val="3C5658"/>
                </a:solidFill>
                <a:latin typeface="Rambla"/>
                <a:ea typeface="Rambla"/>
                <a:cs typeface="Rambla"/>
                <a:sym typeface="Rambla"/>
              </a:rPr>
              <a:t> – to filter out the data out of entire data set</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Order by</a:t>
            </a:r>
            <a:r>
              <a:rPr b="0" i="0" lang="en-US" sz="1600" u="none" cap="none" strike="noStrike">
                <a:solidFill>
                  <a:srgbClr val="3C5658"/>
                </a:solidFill>
                <a:latin typeface="Rambla"/>
                <a:ea typeface="Rambla"/>
                <a:cs typeface="Rambla"/>
                <a:sym typeface="Rambla"/>
              </a:rPr>
              <a:t> – to arrange data in a particular way</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NULL/Not NULL</a:t>
            </a:r>
            <a:r>
              <a:rPr b="0" i="0" lang="en-US" sz="1600" u="none" cap="none" strike="noStrike">
                <a:solidFill>
                  <a:srgbClr val="3C5658"/>
                </a:solidFill>
                <a:latin typeface="Rambla"/>
                <a:ea typeface="Rambla"/>
                <a:cs typeface="Rambla"/>
                <a:sym typeface="Rambla"/>
              </a:rPr>
              <a:t> – condition to filter NULL value</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LIKE</a:t>
            </a:r>
            <a:r>
              <a:rPr b="0" i="0" lang="en-US" sz="1600" u="none" cap="none" strike="noStrike">
                <a:solidFill>
                  <a:srgbClr val="3C5658"/>
                </a:solidFill>
                <a:latin typeface="Rambla"/>
                <a:ea typeface="Rambla"/>
                <a:cs typeface="Rambla"/>
                <a:sym typeface="Rambla"/>
              </a:rPr>
              <a:t> – condition to match external value or parameter</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&gt;&lt;=, NOT or !, = or Equal, AND or &amp;&amp;</a:t>
            </a:r>
            <a:r>
              <a:rPr b="0" i="0" lang="en-US" sz="1600" u="none" cap="none" strike="noStrike">
                <a:solidFill>
                  <a:srgbClr val="3C5658"/>
                </a:solidFill>
                <a:latin typeface="Rambla"/>
                <a:ea typeface="Rambla"/>
                <a:cs typeface="Rambla"/>
                <a:sym typeface="Rambla"/>
              </a:rPr>
              <a:t> – logical operators</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Group by</a:t>
            </a:r>
            <a:r>
              <a:rPr b="0" i="0" lang="en-US" sz="1600" u="none" cap="none" strike="noStrike">
                <a:solidFill>
                  <a:srgbClr val="3C5658"/>
                </a:solidFill>
                <a:latin typeface="Rambla"/>
                <a:ea typeface="Rambla"/>
                <a:cs typeface="Rambla"/>
                <a:sym typeface="Rambla"/>
              </a:rPr>
              <a:t> – grouping the result set in a particular fashion</a:t>
            </a:r>
            <a:endParaRPr/>
          </a:p>
          <a:p>
            <a:pPr indent="-228600" lvl="1" marL="685800" marR="0" rtl="0" algn="l">
              <a:lnSpc>
                <a:spcPct val="90000"/>
              </a:lnSpc>
              <a:spcBef>
                <a:spcPts val="280"/>
              </a:spcBef>
              <a:spcAft>
                <a:spcPts val="0"/>
              </a:spcAft>
              <a:buClr>
                <a:srgbClr val="003366"/>
              </a:buClr>
              <a:buFont typeface="Noto Symbol"/>
              <a:buNone/>
            </a:pPr>
            <a:r>
              <a:t/>
            </a:r>
            <a:endParaRPr b="1" i="0" sz="1400" u="none" cap="none" strike="noStrike">
              <a:solidFill>
                <a:srgbClr val="3C5658"/>
              </a:solidFill>
              <a:latin typeface="Rambla"/>
              <a:ea typeface="Rambla"/>
              <a:cs typeface="Rambla"/>
              <a:sym typeface="Rambla"/>
            </a:endParaRPr>
          </a:p>
          <a:p>
            <a:pPr indent="-228600" lvl="1" marL="685800" marR="0" rtl="0" algn="l">
              <a:lnSpc>
                <a:spcPct val="90000"/>
              </a:lnSpc>
              <a:spcBef>
                <a:spcPts val="320"/>
              </a:spcBef>
              <a:spcAft>
                <a:spcPts val="0"/>
              </a:spcAft>
              <a:buClr>
                <a:srgbClr val="003366"/>
              </a:buClr>
              <a:buFont typeface="Noto Symbol"/>
              <a:buNone/>
            </a:pPr>
            <a:r>
              <a:rPr b="1" i="0" lang="en-US" sz="1600" u="none" cap="none" strike="noStrike">
                <a:solidFill>
                  <a:srgbClr val="3C5658"/>
                </a:solidFill>
                <a:latin typeface="Rambla"/>
                <a:ea typeface="Rambla"/>
                <a:cs typeface="Rambla"/>
                <a:sym typeface="Rambla"/>
              </a:rPr>
              <a:t>A typical example of SQL Query:</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Select a.school_name, b.student_name, sum(b.subject_score) as Total_Score</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From Tbl_School a, Tbl_Student b</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Where b.class_id = 10</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And a.school_id = b.school_id</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Order by a.school_name, b. student_name</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Group by a.school_name, b. student_name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2" name="Shape 2152"/>
        <p:cNvGrpSpPr/>
        <p:nvPr/>
      </p:nvGrpSpPr>
      <p:grpSpPr>
        <a:xfrm>
          <a:off x="0" y="0"/>
          <a:ext cx="0" cy="0"/>
          <a:chOff x="0" y="0"/>
          <a:chExt cx="0" cy="0"/>
        </a:xfrm>
      </p:grpSpPr>
      <p:sp>
        <p:nvSpPr>
          <p:cNvPr id="2153" name="Google Shape;2153;p16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54" name="Google Shape;2154;p16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PL\SQL</a:t>
            </a:r>
            <a:endParaRPr/>
          </a:p>
        </p:txBody>
      </p:sp>
      <p:sp>
        <p:nvSpPr>
          <p:cNvPr id="2155" name="Google Shape;2155;p169"/>
          <p:cNvSpPr txBox="1"/>
          <p:nvPr>
            <p:ph idx="1" type="body"/>
          </p:nvPr>
        </p:nvSpPr>
        <p:spPr>
          <a:xfrm>
            <a:off x="0" y="1371600"/>
            <a:ext cx="91440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Procedural language in database environment as extension of “Structured Query Language”</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t>
            </a:r>
            <a:r>
              <a:rPr b="0" i="1" lang="en-US" sz="1600" u="none" cap="none" strike="noStrike">
                <a:solidFill>
                  <a:srgbClr val="3C5658"/>
                </a:solidFill>
                <a:latin typeface="Rambla"/>
                <a:ea typeface="Rambla"/>
                <a:cs typeface="Rambla"/>
                <a:sym typeface="Rambla"/>
              </a:rPr>
              <a:t>Example: database procedure</a:t>
            </a:r>
            <a:endParaRPr b="0" i="0" sz="1600" u="none" cap="none" strike="noStrike">
              <a:solidFill>
                <a:schemeClr val="dk1"/>
              </a:solidFill>
              <a:latin typeface="Rambla"/>
              <a:ea typeface="Rambla"/>
              <a:cs typeface="Rambla"/>
              <a:sym typeface="Rambla"/>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Flexible to introduce complex processing and business logic</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Capable to add conditional loop (such as “if-then-else”)</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More structured</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Programming block begins with a </a:t>
            </a:r>
            <a:r>
              <a:rPr b="0" i="0" lang="en-US" sz="1600" u="sng" cap="none" strike="noStrike">
                <a:solidFill>
                  <a:srgbClr val="3C5658"/>
                </a:solidFill>
                <a:latin typeface="Rambla"/>
                <a:ea typeface="Rambla"/>
                <a:cs typeface="Rambla"/>
                <a:sym typeface="Rambla"/>
              </a:rPr>
              <a:t>declarative</a:t>
            </a:r>
            <a:r>
              <a:rPr b="0" i="0" lang="en-US" sz="1600" u="none" cap="none" strike="noStrike">
                <a:solidFill>
                  <a:srgbClr val="3C5658"/>
                </a:solidFill>
                <a:latin typeface="Rambla"/>
                <a:ea typeface="Rambla"/>
                <a:cs typeface="Rambla"/>
                <a:sym typeface="Rambla"/>
              </a:rPr>
              <a:t> section where variables are defined</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This is followed by a section containing the procedural statements surrounded by the BEGIN and END key words</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Optionally include an exception section to handle errors</a:t>
            </a:r>
            <a:endParaRPr/>
          </a:p>
          <a:p>
            <a:pPr indent="-228600" lvl="1" marL="685800" marR="0" rtl="0" algn="l">
              <a:lnSpc>
                <a:spcPct val="80000"/>
              </a:lnSpc>
              <a:spcBef>
                <a:spcPts val="320"/>
              </a:spcBef>
              <a:spcAft>
                <a:spcPts val="0"/>
              </a:spcAft>
              <a:buClr>
                <a:srgbClr val="003366"/>
              </a:buClr>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A simple example of PL/SQL programming:</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declare</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v_line varchar2(40);</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begin</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v_line := 'Hello World';</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dbms_output.put_line (v_line);</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end;</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a:t>
            </a:r>
            <a:endParaRPr/>
          </a:p>
          <a:p>
            <a:pPr indent="-228600" lvl="1" marL="685800" marR="0" rtl="0" algn="l">
              <a:lnSpc>
                <a:spcPct val="80000"/>
              </a:lnSpc>
              <a:spcBef>
                <a:spcPts val="320"/>
              </a:spcBef>
              <a:spcAft>
                <a:spcPts val="0"/>
              </a:spcAft>
              <a:buClr>
                <a:srgbClr val="003366"/>
              </a:buClr>
              <a:buFont typeface="Noto Symbol"/>
              <a:buNone/>
            </a:pPr>
            <a:r>
              <a:rPr b="0" i="0" lang="en-US" sz="1600" u="none" cap="none" strike="noStrike">
                <a:solidFill>
                  <a:schemeClr val="dk1"/>
                </a:solidFill>
                <a:latin typeface="Rambla"/>
                <a:ea typeface="Rambla"/>
                <a:cs typeface="Rambla"/>
                <a:sym typeface="Rambla"/>
              </a:rPr>
              <a:t>Output: Hello World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0" name="Shape 2160"/>
        <p:cNvGrpSpPr/>
        <p:nvPr/>
      </p:nvGrpSpPr>
      <p:grpSpPr>
        <a:xfrm>
          <a:off x="0" y="0"/>
          <a:ext cx="0" cy="0"/>
          <a:chOff x="0" y="0"/>
          <a:chExt cx="0" cy="0"/>
        </a:xfrm>
      </p:grpSpPr>
      <p:sp>
        <p:nvSpPr>
          <p:cNvPr id="2161" name="Google Shape;2161;p17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62" name="Google Shape;2162;p170"/>
          <p:cNvSpPr txBox="1"/>
          <p:nvPr/>
        </p:nvSpPr>
        <p:spPr>
          <a:xfrm>
            <a:off x="0" y="5562600"/>
            <a:ext cx="9144000" cy="762000"/>
          </a:xfrm>
          <a:prstGeom prst="rect">
            <a:avLst/>
          </a:prstGeom>
          <a:solidFill>
            <a:srgbClr val="006887"/>
          </a:solid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chemeClr val="lt1"/>
              </a:buClr>
              <a:buFont typeface="Allerta"/>
              <a:buNone/>
            </a:pPr>
            <a:r>
              <a:rPr b="0" i="0" lang="en-US" sz="2800" u="none" cap="none" strike="noStrike">
                <a:solidFill>
                  <a:schemeClr val="lt1"/>
                </a:solidFill>
                <a:latin typeface="Allerta"/>
                <a:ea typeface="Allerta"/>
                <a:cs typeface="Allerta"/>
                <a:sym typeface="Allerta"/>
              </a:rPr>
              <a:t>Thank You</a:t>
            </a:r>
            <a:endParaRPr/>
          </a:p>
        </p:txBody>
      </p:sp>
      <p:cxnSp>
        <p:nvCxnSpPr>
          <p:cNvPr id="2163" name="Google Shape;2163;p170"/>
          <p:cNvCxnSpPr/>
          <p:nvPr/>
        </p:nvCxnSpPr>
        <p:spPr>
          <a:xfrm>
            <a:off x="2416175" y="5524500"/>
            <a:ext cx="0" cy="838200"/>
          </a:xfrm>
          <a:prstGeom prst="straightConnector1">
            <a:avLst/>
          </a:prstGeom>
          <a:noFill/>
          <a:ln cap="flat" cmpd="sng" w="9525">
            <a:solidFill>
              <a:schemeClr val="lt1"/>
            </a:solidFill>
            <a:prstDash val="solid"/>
            <a:miter lim="8000"/>
            <a:headEnd len="sm" w="sm" type="none"/>
            <a:tailEnd len="sm" w="sm" type="none"/>
          </a:ln>
        </p:spPr>
      </p:cxnSp>
      <p:pic>
        <p:nvPicPr>
          <p:cNvPr id="2164" name="Google Shape;2164;p170"/>
          <p:cNvPicPr preferRelativeResize="0"/>
          <p:nvPr/>
        </p:nvPicPr>
        <p:blipFill rotWithShape="1">
          <a:blip r:embed="rId3">
            <a:alphaModFix/>
          </a:blip>
          <a:srcRect b="0" l="0" r="0" t="0"/>
          <a:stretch/>
        </p:blipFill>
        <p:spPr>
          <a:xfrm>
            <a:off x="1447800" y="1157287"/>
            <a:ext cx="6362700" cy="42592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2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385" name="Google Shape;385;p2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386" name="Google Shape;386;p24"/>
          <p:cNvGrpSpPr/>
          <p:nvPr/>
        </p:nvGrpSpPr>
        <p:grpSpPr>
          <a:xfrm>
            <a:off x="0" y="1295400"/>
            <a:ext cx="9144001" cy="5181600"/>
            <a:chOff x="152400" y="838200"/>
            <a:chExt cx="8915400" cy="5638800"/>
          </a:xfrm>
        </p:grpSpPr>
        <p:sp>
          <p:nvSpPr>
            <p:cNvPr id="387" name="Google Shape;387;p24"/>
            <p:cNvSpPr/>
            <p:nvPr/>
          </p:nvSpPr>
          <p:spPr>
            <a:xfrm>
              <a:off x="1524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88" name="Google Shape;388;p24"/>
            <p:cNvGrpSpPr/>
            <p:nvPr/>
          </p:nvGrpSpPr>
          <p:grpSpPr>
            <a:xfrm>
              <a:off x="381000" y="1143000"/>
              <a:ext cx="8453437" cy="5010150"/>
              <a:chOff x="658812" y="1414462"/>
              <a:chExt cx="8453437" cy="5010150"/>
            </a:xfrm>
          </p:grpSpPr>
          <p:sp>
            <p:nvSpPr>
              <p:cNvPr id="389" name="Google Shape;389;p24"/>
              <p:cNvSpPr/>
              <p:nvPr/>
            </p:nvSpPr>
            <p:spPr>
              <a:xfrm>
                <a:off x="658812" y="1414462"/>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90" name="Google Shape;390;p24"/>
              <p:cNvPicPr preferRelativeResize="0"/>
              <p:nvPr/>
            </p:nvPicPr>
            <p:blipFill rotWithShape="1">
              <a:blip r:embed="rId3">
                <a:alphaModFix/>
              </a:blip>
              <a:srcRect b="0" l="0" r="0" t="0"/>
              <a:stretch/>
            </p:blipFill>
            <p:spPr>
              <a:xfrm>
                <a:off x="841375" y="1787525"/>
                <a:ext cx="1314450" cy="676275"/>
              </a:xfrm>
              <a:prstGeom prst="rect">
                <a:avLst/>
              </a:prstGeom>
              <a:noFill/>
              <a:ln>
                <a:noFill/>
              </a:ln>
            </p:spPr>
          </p:pic>
          <p:pic>
            <p:nvPicPr>
              <p:cNvPr id="391" name="Google Shape;391;p24"/>
              <p:cNvPicPr preferRelativeResize="0"/>
              <p:nvPr/>
            </p:nvPicPr>
            <p:blipFill rotWithShape="1">
              <a:blip r:embed="rId4">
                <a:alphaModFix/>
              </a:blip>
              <a:srcRect b="0" l="0" r="0" t="0"/>
              <a:stretch/>
            </p:blipFill>
            <p:spPr>
              <a:xfrm>
                <a:off x="1003300" y="3046412"/>
                <a:ext cx="849312" cy="962025"/>
              </a:xfrm>
              <a:prstGeom prst="rect">
                <a:avLst/>
              </a:prstGeom>
              <a:noFill/>
              <a:ln>
                <a:noFill/>
              </a:ln>
            </p:spPr>
          </p:pic>
          <p:pic>
            <p:nvPicPr>
              <p:cNvPr id="392" name="Google Shape;392;p24"/>
              <p:cNvPicPr preferRelativeResize="0"/>
              <p:nvPr/>
            </p:nvPicPr>
            <p:blipFill rotWithShape="1">
              <a:blip r:embed="rId5">
                <a:alphaModFix/>
              </a:blip>
              <a:srcRect b="0" l="0" r="0" t="0"/>
              <a:stretch/>
            </p:blipFill>
            <p:spPr>
              <a:xfrm>
                <a:off x="1200150" y="4494212"/>
                <a:ext cx="504825" cy="457200"/>
              </a:xfrm>
              <a:prstGeom prst="rect">
                <a:avLst/>
              </a:prstGeom>
              <a:noFill/>
              <a:ln>
                <a:noFill/>
              </a:ln>
            </p:spPr>
          </p:pic>
          <p:pic>
            <p:nvPicPr>
              <p:cNvPr id="393" name="Google Shape;393;p24"/>
              <p:cNvPicPr preferRelativeResize="0"/>
              <p:nvPr/>
            </p:nvPicPr>
            <p:blipFill rotWithShape="1">
              <a:blip r:embed="rId6">
                <a:alphaModFix/>
              </a:blip>
              <a:srcRect b="0" l="0" r="0" t="0"/>
              <a:stretch/>
            </p:blipFill>
            <p:spPr>
              <a:xfrm>
                <a:off x="2493962" y="2224087"/>
                <a:ext cx="1433512" cy="3646487"/>
              </a:xfrm>
              <a:prstGeom prst="rect">
                <a:avLst/>
              </a:prstGeom>
              <a:noFill/>
              <a:ln>
                <a:noFill/>
              </a:ln>
            </p:spPr>
          </p:pic>
          <p:pic>
            <p:nvPicPr>
              <p:cNvPr id="394" name="Google Shape;394;p24"/>
              <p:cNvPicPr preferRelativeResize="0"/>
              <p:nvPr/>
            </p:nvPicPr>
            <p:blipFill rotWithShape="1">
              <a:blip r:embed="rId7">
                <a:alphaModFix/>
              </a:blip>
              <a:srcRect b="0" l="0" r="0" t="0"/>
              <a:stretch/>
            </p:blipFill>
            <p:spPr>
              <a:xfrm>
                <a:off x="6267450" y="1735137"/>
                <a:ext cx="384175" cy="3776662"/>
              </a:xfrm>
              <a:prstGeom prst="rect">
                <a:avLst/>
              </a:prstGeom>
              <a:noFill/>
              <a:ln>
                <a:noFill/>
              </a:ln>
            </p:spPr>
          </p:pic>
          <p:pic>
            <p:nvPicPr>
              <p:cNvPr id="395" name="Google Shape;395;p24"/>
              <p:cNvPicPr preferRelativeResize="0"/>
              <p:nvPr/>
            </p:nvPicPr>
            <p:blipFill rotWithShape="1">
              <a:blip r:embed="rId8">
                <a:alphaModFix/>
              </a:blip>
              <a:srcRect b="0" l="0" r="0" t="0"/>
              <a:stretch/>
            </p:blipFill>
            <p:spPr>
              <a:xfrm>
                <a:off x="7169150" y="1563687"/>
                <a:ext cx="915987" cy="631825"/>
              </a:xfrm>
              <a:prstGeom prst="rect">
                <a:avLst/>
              </a:prstGeom>
              <a:noFill/>
              <a:ln>
                <a:noFill/>
              </a:ln>
            </p:spPr>
          </p:pic>
          <p:sp>
            <p:nvSpPr>
              <p:cNvPr id="396" name="Google Shape;396;p24"/>
              <p:cNvSpPr txBox="1"/>
              <p:nvPr/>
            </p:nvSpPr>
            <p:spPr>
              <a:xfrm>
                <a:off x="679450" y="5257800"/>
                <a:ext cx="141287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Systems/Data</a:t>
                </a:r>
                <a:endParaRPr/>
              </a:p>
            </p:txBody>
          </p:sp>
          <p:sp>
            <p:nvSpPr>
              <p:cNvPr id="397" name="Google Shape;397;p24"/>
              <p:cNvSpPr txBox="1"/>
              <p:nvPr/>
            </p:nvSpPr>
            <p:spPr>
              <a:xfrm>
                <a:off x="2598737" y="3278187"/>
                <a:ext cx="1144587" cy="17192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Maintain</a:t>
                </a:r>
                <a:endParaRPr/>
              </a:p>
            </p:txBody>
          </p:sp>
          <p:sp>
            <p:nvSpPr>
              <p:cNvPr id="398" name="Google Shape;398;p24"/>
              <p:cNvSpPr txBox="1"/>
              <p:nvPr/>
            </p:nvSpPr>
            <p:spPr>
              <a:xfrm>
                <a:off x="2582862" y="5791200"/>
                <a:ext cx="1203325"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sp>
            <p:nvSpPr>
              <p:cNvPr id="399" name="Google Shape;399;p24"/>
              <p:cNvSpPr txBox="1"/>
              <p:nvPr/>
            </p:nvSpPr>
            <p:spPr>
              <a:xfrm>
                <a:off x="5708650" y="5438775"/>
                <a:ext cx="1246187"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Middleware/</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API</a:t>
                </a:r>
                <a:endParaRPr/>
              </a:p>
            </p:txBody>
          </p:sp>
          <p:pic>
            <p:nvPicPr>
              <p:cNvPr id="400" name="Google Shape;400;p24"/>
              <p:cNvPicPr preferRelativeResize="0"/>
              <p:nvPr/>
            </p:nvPicPr>
            <p:blipFill rotWithShape="1">
              <a:blip r:embed="rId9">
                <a:alphaModFix/>
              </a:blip>
              <a:srcRect b="0" l="0" r="0" t="0"/>
              <a:stretch/>
            </p:blipFill>
            <p:spPr>
              <a:xfrm>
                <a:off x="7067550" y="5100637"/>
                <a:ext cx="915987" cy="631825"/>
              </a:xfrm>
              <a:prstGeom prst="rect">
                <a:avLst/>
              </a:prstGeom>
              <a:noFill/>
              <a:ln>
                <a:noFill/>
              </a:ln>
            </p:spPr>
          </p:pic>
          <p:pic>
            <p:nvPicPr>
              <p:cNvPr id="401" name="Google Shape;401;p24"/>
              <p:cNvPicPr preferRelativeResize="0"/>
              <p:nvPr/>
            </p:nvPicPr>
            <p:blipFill rotWithShape="1">
              <a:blip r:embed="rId10">
                <a:alphaModFix/>
              </a:blip>
              <a:srcRect b="0" l="0" r="0" t="0"/>
              <a:stretch/>
            </p:blipFill>
            <p:spPr>
              <a:xfrm>
                <a:off x="7102475" y="3459162"/>
                <a:ext cx="915987" cy="631825"/>
              </a:xfrm>
              <a:prstGeom prst="rect">
                <a:avLst/>
              </a:prstGeom>
              <a:noFill/>
              <a:ln>
                <a:noFill/>
              </a:ln>
            </p:spPr>
          </p:pic>
          <p:pic>
            <p:nvPicPr>
              <p:cNvPr id="402" name="Google Shape;402;p24"/>
              <p:cNvPicPr preferRelativeResize="0"/>
              <p:nvPr/>
            </p:nvPicPr>
            <p:blipFill rotWithShape="1">
              <a:blip r:embed="rId11">
                <a:alphaModFix/>
              </a:blip>
              <a:srcRect b="0" l="0" r="0" t="0"/>
              <a:stretch/>
            </p:blipFill>
            <p:spPr>
              <a:xfrm>
                <a:off x="8007350" y="4411662"/>
                <a:ext cx="915987" cy="631825"/>
              </a:xfrm>
              <a:prstGeom prst="rect">
                <a:avLst/>
              </a:prstGeom>
              <a:noFill/>
              <a:ln>
                <a:noFill/>
              </a:ln>
            </p:spPr>
          </p:pic>
          <p:pic>
            <p:nvPicPr>
              <p:cNvPr id="403" name="Google Shape;403;p24"/>
              <p:cNvPicPr preferRelativeResize="0"/>
              <p:nvPr/>
            </p:nvPicPr>
            <p:blipFill rotWithShape="1">
              <a:blip r:embed="rId12">
                <a:alphaModFix/>
              </a:blip>
              <a:srcRect b="0" l="0" r="0" t="0"/>
              <a:stretch/>
            </p:blipFill>
            <p:spPr>
              <a:xfrm>
                <a:off x="8064500" y="2503487"/>
                <a:ext cx="915987" cy="631825"/>
              </a:xfrm>
              <a:prstGeom prst="rect">
                <a:avLst/>
              </a:prstGeom>
              <a:noFill/>
              <a:ln>
                <a:noFill/>
              </a:ln>
            </p:spPr>
          </p:pic>
          <p:sp>
            <p:nvSpPr>
              <p:cNvPr id="404" name="Google Shape;404;p24"/>
              <p:cNvSpPr/>
              <p:nvPr/>
            </p:nvSpPr>
            <p:spPr>
              <a:xfrm>
                <a:off x="4076700" y="3765550"/>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5" name="Google Shape;405;p24"/>
              <p:cNvSpPr/>
              <p:nvPr/>
            </p:nvSpPr>
            <p:spPr>
              <a:xfrm>
                <a:off x="4079875" y="4600575"/>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06" name="Google Shape;406;p24"/>
              <p:cNvCxnSpPr/>
              <p:nvPr/>
            </p:nvCxnSpPr>
            <p:spPr>
              <a:xfrm>
                <a:off x="4064000" y="3952875"/>
                <a:ext cx="0" cy="785812"/>
              </a:xfrm>
              <a:prstGeom prst="straightConnector1">
                <a:avLst/>
              </a:prstGeom>
              <a:noFill/>
              <a:ln cap="flat" cmpd="sng" w="12700">
                <a:solidFill>
                  <a:schemeClr val="dk1"/>
                </a:solidFill>
                <a:prstDash val="solid"/>
                <a:miter lim="8000"/>
                <a:headEnd len="sm" w="sm" type="none"/>
                <a:tailEnd len="sm" w="sm" type="none"/>
              </a:ln>
            </p:spPr>
          </p:cxnSp>
          <p:cxnSp>
            <p:nvCxnSpPr>
              <p:cNvPr id="407" name="Google Shape;407;p24"/>
              <p:cNvCxnSpPr/>
              <p:nvPr/>
            </p:nvCxnSpPr>
            <p:spPr>
              <a:xfrm>
                <a:off x="5176837" y="3944937"/>
                <a:ext cx="0" cy="785812"/>
              </a:xfrm>
              <a:prstGeom prst="straightConnector1">
                <a:avLst/>
              </a:prstGeom>
              <a:noFill/>
              <a:ln cap="flat" cmpd="sng" w="12700">
                <a:solidFill>
                  <a:schemeClr val="dk1"/>
                </a:solidFill>
                <a:prstDash val="solid"/>
                <a:miter lim="8000"/>
                <a:headEnd len="sm" w="sm" type="none"/>
                <a:tailEnd len="sm" w="sm" type="none"/>
              </a:ln>
            </p:spPr>
          </p:cxnSp>
          <p:sp>
            <p:nvSpPr>
              <p:cNvPr id="408" name="Google Shape;408;p24"/>
              <p:cNvSpPr/>
              <p:nvPr/>
            </p:nvSpPr>
            <p:spPr>
              <a:xfrm>
                <a:off x="4327525" y="3486150"/>
                <a:ext cx="577850"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9" name="Google Shape;409;p24"/>
              <p:cNvSpPr/>
              <p:nvPr/>
            </p:nvSpPr>
            <p:spPr>
              <a:xfrm>
                <a:off x="4319587" y="3830637"/>
                <a:ext cx="577850" cy="165100"/>
              </a:xfrm>
              <a:prstGeom prst="ellipse">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10" name="Google Shape;410;p24"/>
              <p:cNvCxnSpPr/>
              <p:nvPr/>
            </p:nvCxnSpPr>
            <p:spPr>
              <a:xfrm>
                <a:off x="4324350" y="360203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11" name="Google Shape;411;p24"/>
              <p:cNvCxnSpPr/>
              <p:nvPr/>
            </p:nvCxnSpPr>
            <p:spPr>
              <a:xfrm>
                <a:off x="4913312" y="3606800"/>
                <a:ext cx="0" cy="322262"/>
              </a:xfrm>
              <a:prstGeom prst="straightConnector1">
                <a:avLst/>
              </a:prstGeom>
              <a:noFill/>
              <a:ln cap="flat" cmpd="sng" w="12700">
                <a:solidFill>
                  <a:schemeClr val="dk1"/>
                </a:solidFill>
                <a:prstDash val="solid"/>
                <a:miter lim="8000"/>
                <a:headEnd len="sm" w="sm" type="none"/>
                <a:tailEnd len="sm" w="sm" type="none"/>
              </a:ln>
            </p:spPr>
          </p:cxnSp>
          <p:sp>
            <p:nvSpPr>
              <p:cNvPr id="412" name="Google Shape;412;p24"/>
              <p:cNvSpPr txBox="1"/>
              <p:nvPr/>
            </p:nvSpPr>
            <p:spPr>
              <a:xfrm>
                <a:off x="4013200" y="4152900"/>
                <a:ext cx="1230312" cy="6318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Warehouse</a:t>
                </a:r>
                <a:endParaRPr/>
              </a:p>
            </p:txBody>
          </p:sp>
          <p:sp>
            <p:nvSpPr>
              <p:cNvPr id="413" name="Google Shape;413;p24"/>
              <p:cNvSpPr txBox="1"/>
              <p:nvPr/>
            </p:nvSpPr>
            <p:spPr>
              <a:xfrm>
                <a:off x="4111625" y="3087687"/>
                <a:ext cx="110966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sp>
            <p:nvSpPr>
              <p:cNvPr id="414" name="Google Shape;414;p24"/>
              <p:cNvSpPr txBox="1"/>
              <p:nvPr/>
            </p:nvSpPr>
            <p:spPr>
              <a:xfrm>
                <a:off x="6991350" y="2193925"/>
                <a:ext cx="1016000" cy="3651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EIS /DSS</a:t>
                </a:r>
                <a:endParaRPr/>
              </a:p>
            </p:txBody>
          </p:sp>
          <p:sp>
            <p:nvSpPr>
              <p:cNvPr id="415" name="Google Shape;415;p24"/>
              <p:cNvSpPr txBox="1"/>
              <p:nvPr/>
            </p:nvSpPr>
            <p:spPr>
              <a:xfrm>
                <a:off x="7853362" y="3265487"/>
                <a:ext cx="125888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Query Tools</a:t>
                </a:r>
                <a:endParaRPr/>
              </a:p>
            </p:txBody>
          </p:sp>
          <p:sp>
            <p:nvSpPr>
              <p:cNvPr id="416" name="Google Shape;416;p24"/>
              <p:cNvSpPr txBox="1"/>
              <p:nvPr/>
            </p:nvSpPr>
            <p:spPr>
              <a:xfrm>
                <a:off x="6756400" y="4240212"/>
                <a:ext cx="143351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OLAP/ROLAP</a:t>
                </a:r>
                <a:endParaRPr/>
              </a:p>
            </p:txBody>
          </p:sp>
          <p:sp>
            <p:nvSpPr>
              <p:cNvPr id="417" name="Google Shape;417;p24"/>
              <p:cNvSpPr txBox="1"/>
              <p:nvPr/>
            </p:nvSpPr>
            <p:spPr>
              <a:xfrm>
                <a:off x="7635875" y="4999037"/>
                <a:ext cx="14668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Web Browsers</a:t>
                </a:r>
                <a:endParaRPr/>
              </a:p>
            </p:txBody>
          </p:sp>
          <p:sp>
            <p:nvSpPr>
              <p:cNvPr id="418" name="Google Shape;418;p24"/>
              <p:cNvSpPr txBox="1"/>
              <p:nvPr/>
            </p:nvSpPr>
            <p:spPr>
              <a:xfrm>
                <a:off x="7037387" y="5730875"/>
                <a:ext cx="1235075"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Mining</a:t>
                </a:r>
                <a:endParaRPr/>
              </a:p>
            </p:txBody>
          </p:sp>
          <p:cxnSp>
            <p:nvCxnSpPr>
              <p:cNvPr id="419" name="Google Shape;419;p24"/>
              <p:cNvCxnSpPr/>
              <p:nvPr/>
            </p:nvCxnSpPr>
            <p:spPr>
              <a:xfrm>
                <a:off x="6646862" y="1965325"/>
                <a:ext cx="628650" cy="0"/>
              </a:xfrm>
              <a:prstGeom prst="straightConnector1">
                <a:avLst/>
              </a:prstGeom>
              <a:noFill/>
              <a:ln cap="flat" cmpd="sng" w="25400">
                <a:solidFill>
                  <a:schemeClr val="dk1"/>
                </a:solidFill>
                <a:prstDash val="solid"/>
                <a:miter lim="8000"/>
                <a:headEnd len="sm" w="sm" type="none"/>
                <a:tailEnd len="sm" w="sm" type="none"/>
              </a:ln>
            </p:spPr>
          </p:cxnSp>
          <p:cxnSp>
            <p:nvCxnSpPr>
              <p:cNvPr id="420" name="Google Shape;420;p24"/>
              <p:cNvCxnSpPr/>
              <p:nvPr/>
            </p:nvCxnSpPr>
            <p:spPr>
              <a:xfrm>
                <a:off x="6759575" y="2835275"/>
                <a:ext cx="1385887" cy="0"/>
              </a:xfrm>
              <a:prstGeom prst="straightConnector1">
                <a:avLst/>
              </a:prstGeom>
              <a:noFill/>
              <a:ln cap="flat" cmpd="sng" w="25400">
                <a:solidFill>
                  <a:schemeClr val="dk1"/>
                </a:solidFill>
                <a:prstDash val="solid"/>
                <a:miter lim="8000"/>
                <a:headEnd len="sm" w="sm" type="none"/>
                <a:tailEnd len="sm" w="sm" type="none"/>
              </a:ln>
            </p:spPr>
          </p:cxnSp>
          <p:cxnSp>
            <p:nvCxnSpPr>
              <p:cNvPr id="421" name="Google Shape;421;p24"/>
              <p:cNvCxnSpPr/>
              <p:nvPr/>
            </p:nvCxnSpPr>
            <p:spPr>
              <a:xfrm>
                <a:off x="6818312" y="3754437"/>
                <a:ext cx="366712" cy="0"/>
              </a:xfrm>
              <a:prstGeom prst="straightConnector1">
                <a:avLst/>
              </a:prstGeom>
              <a:noFill/>
              <a:ln cap="flat" cmpd="sng" w="25400">
                <a:solidFill>
                  <a:schemeClr val="dk1"/>
                </a:solidFill>
                <a:prstDash val="solid"/>
                <a:miter lim="8000"/>
                <a:headEnd len="sm" w="sm" type="none"/>
                <a:tailEnd len="sm" w="sm" type="none"/>
              </a:ln>
            </p:spPr>
          </p:cxnSp>
          <p:cxnSp>
            <p:nvCxnSpPr>
              <p:cNvPr id="422" name="Google Shape;422;p24"/>
              <p:cNvCxnSpPr/>
              <p:nvPr/>
            </p:nvCxnSpPr>
            <p:spPr>
              <a:xfrm flipH="1" rot="10800000">
                <a:off x="6831012" y="4765675"/>
                <a:ext cx="1257300" cy="11112"/>
              </a:xfrm>
              <a:prstGeom prst="straightConnector1">
                <a:avLst/>
              </a:prstGeom>
              <a:noFill/>
              <a:ln cap="flat" cmpd="sng" w="25400">
                <a:solidFill>
                  <a:schemeClr val="dk1"/>
                </a:solidFill>
                <a:prstDash val="solid"/>
                <a:miter lim="8000"/>
                <a:headEnd len="sm" w="sm" type="none"/>
                <a:tailEnd len="sm" w="sm" type="none"/>
              </a:ln>
            </p:spPr>
          </p:cxnSp>
          <p:cxnSp>
            <p:nvCxnSpPr>
              <p:cNvPr id="423" name="Google Shape;423;p24"/>
              <p:cNvCxnSpPr/>
              <p:nvPr/>
            </p:nvCxnSpPr>
            <p:spPr>
              <a:xfrm>
                <a:off x="6589712" y="5338762"/>
                <a:ext cx="571500" cy="0"/>
              </a:xfrm>
              <a:prstGeom prst="straightConnector1">
                <a:avLst/>
              </a:prstGeom>
              <a:noFill/>
              <a:ln cap="flat" cmpd="sng" w="25400">
                <a:solidFill>
                  <a:schemeClr val="dk1"/>
                </a:solidFill>
                <a:prstDash val="solid"/>
                <a:miter lim="8000"/>
                <a:headEnd len="sm" w="sm" type="none"/>
                <a:tailEnd len="sm" w="sm" type="none"/>
              </a:ln>
            </p:spPr>
          </p:cxnSp>
          <p:grpSp>
            <p:nvGrpSpPr>
              <p:cNvPr id="424" name="Google Shape;424;p24"/>
              <p:cNvGrpSpPr/>
              <p:nvPr/>
            </p:nvGrpSpPr>
            <p:grpSpPr>
              <a:xfrm>
                <a:off x="5565775" y="2376487"/>
                <a:ext cx="590550" cy="509587"/>
                <a:chOff x="5708650" y="2222500"/>
                <a:chExt cx="592137" cy="509587"/>
              </a:xfrm>
            </p:grpSpPr>
            <p:sp>
              <p:nvSpPr>
                <p:cNvPr id="425" name="Google Shape;425;p24"/>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6" name="Google Shape;426;p24"/>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27" name="Google Shape;427;p24"/>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28" name="Google Shape;428;p24"/>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29" name="Google Shape;429;p24"/>
              <p:cNvGrpSpPr/>
              <p:nvPr/>
            </p:nvGrpSpPr>
            <p:grpSpPr>
              <a:xfrm>
                <a:off x="5622925" y="3549650"/>
                <a:ext cx="593726" cy="509588"/>
                <a:chOff x="5767387" y="3395662"/>
                <a:chExt cx="592138" cy="509588"/>
              </a:xfrm>
            </p:grpSpPr>
            <p:sp>
              <p:nvSpPr>
                <p:cNvPr id="430" name="Google Shape;430;p24"/>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1" name="Google Shape;431;p24"/>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32" name="Google Shape;432;p24"/>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33" name="Google Shape;433;p24"/>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34" name="Google Shape;434;p24"/>
              <p:cNvGrpSpPr/>
              <p:nvPr/>
            </p:nvGrpSpPr>
            <p:grpSpPr>
              <a:xfrm>
                <a:off x="5576887" y="4765675"/>
                <a:ext cx="590550" cy="509588"/>
                <a:chOff x="5721350" y="4611687"/>
                <a:chExt cx="592137" cy="509588"/>
              </a:xfrm>
            </p:grpSpPr>
            <p:sp>
              <p:nvSpPr>
                <p:cNvPr id="435" name="Google Shape;435;p24"/>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6" name="Google Shape;436;p24"/>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37" name="Google Shape;437;p24"/>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38" name="Google Shape;438;p24"/>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39" name="Google Shape;439;p24"/>
              <p:cNvSpPr/>
              <p:nvPr/>
            </p:nvSpPr>
            <p:spPr>
              <a:xfrm rot="-1980000">
                <a:off x="5202237" y="2932112"/>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40" name="Google Shape;440;p24"/>
              <p:cNvSpPr/>
              <p:nvPr/>
            </p:nvSpPr>
            <p:spPr>
              <a:xfrm>
                <a:off x="5273675" y="3830637"/>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41" name="Google Shape;441;p24"/>
              <p:cNvSpPr/>
              <p:nvPr/>
            </p:nvSpPr>
            <p:spPr>
              <a:xfrm rot="1620000">
                <a:off x="5218112" y="4740275"/>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42" name="Google Shape;442;p24"/>
              <p:cNvSpPr txBox="1"/>
              <p:nvPr/>
            </p:nvSpPr>
            <p:spPr>
              <a:xfrm>
                <a:off x="5472112" y="1758950"/>
                <a:ext cx="70802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Marts</a:t>
                </a:r>
                <a:endParaRPr/>
              </a:p>
            </p:txBody>
          </p:sp>
        </p:grpSp>
      </p:grpSp>
      <p:sp>
        <p:nvSpPr>
          <p:cNvPr id="443" name="Google Shape;443;p2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Multi-tiered Data Warehouse without 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2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449" name="Google Shape;449;p25"/>
          <p:cNvSpPr txBox="1"/>
          <p:nvPr>
            <p:ph type="title"/>
          </p:nvPr>
        </p:nvSpPr>
        <p:spPr>
          <a:xfrm>
            <a:off x="0" y="0"/>
            <a:ext cx="77724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450" name="Google Shape;450;p25"/>
          <p:cNvGrpSpPr/>
          <p:nvPr/>
        </p:nvGrpSpPr>
        <p:grpSpPr>
          <a:xfrm>
            <a:off x="0" y="1295400"/>
            <a:ext cx="9144001" cy="5257800"/>
            <a:chOff x="228600" y="838200"/>
            <a:chExt cx="8915400" cy="5638800"/>
          </a:xfrm>
        </p:grpSpPr>
        <p:sp>
          <p:nvSpPr>
            <p:cNvPr id="451" name="Google Shape;451;p25"/>
            <p:cNvSpPr/>
            <p:nvPr/>
          </p:nvSpPr>
          <p:spPr>
            <a:xfrm>
              <a:off x="2286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52" name="Google Shape;452;p25"/>
            <p:cNvSpPr/>
            <p:nvPr/>
          </p:nvSpPr>
          <p:spPr>
            <a:xfrm>
              <a:off x="304800" y="1143000"/>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53" name="Google Shape;453;p25"/>
            <p:cNvPicPr preferRelativeResize="0"/>
            <p:nvPr/>
          </p:nvPicPr>
          <p:blipFill rotWithShape="1">
            <a:blip r:embed="rId3">
              <a:alphaModFix/>
            </a:blip>
            <a:srcRect b="0" l="0" r="0" t="0"/>
            <a:stretch/>
          </p:blipFill>
          <p:spPr>
            <a:xfrm>
              <a:off x="487362" y="1516062"/>
              <a:ext cx="1314450" cy="676275"/>
            </a:xfrm>
            <a:prstGeom prst="rect">
              <a:avLst/>
            </a:prstGeom>
            <a:noFill/>
            <a:ln>
              <a:noFill/>
            </a:ln>
          </p:spPr>
        </p:pic>
        <p:pic>
          <p:nvPicPr>
            <p:cNvPr id="454" name="Google Shape;454;p25"/>
            <p:cNvPicPr preferRelativeResize="0"/>
            <p:nvPr/>
          </p:nvPicPr>
          <p:blipFill rotWithShape="1">
            <a:blip r:embed="rId4">
              <a:alphaModFix/>
            </a:blip>
            <a:srcRect b="0" l="0" r="0" t="0"/>
            <a:stretch/>
          </p:blipFill>
          <p:spPr>
            <a:xfrm>
              <a:off x="649287" y="2774950"/>
              <a:ext cx="849312" cy="962025"/>
            </a:xfrm>
            <a:prstGeom prst="rect">
              <a:avLst/>
            </a:prstGeom>
            <a:noFill/>
            <a:ln>
              <a:noFill/>
            </a:ln>
          </p:spPr>
        </p:pic>
        <p:pic>
          <p:nvPicPr>
            <p:cNvPr id="455" name="Google Shape;455;p25"/>
            <p:cNvPicPr preferRelativeResize="0"/>
            <p:nvPr/>
          </p:nvPicPr>
          <p:blipFill rotWithShape="1">
            <a:blip r:embed="rId5">
              <a:alphaModFix/>
            </a:blip>
            <a:srcRect b="0" l="0" r="0" t="0"/>
            <a:stretch/>
          </p:blipFill>
          <p:spPr>
            <a:xfrm>
              <a:off x="846137" y="4222750"/>
              <a:ext cx="504825" cy="457200"/>
            </a:xfrm>
            <a:prstGeom prst="rect">
              <a:avLst/>
            </a:prstGeom>
            <a:noFill/>
            <a:ln>
              <a:noFill/>
            </a:ln>
          </p:spPr>
        </p:pic>
        <p:sp>
          <p:nvSpPr>
            <p:cNvPr id="456" name="Google Shape;456;p25"/>
            <p:cNvSpPr txBox="1"/>
            <p:nvPr/>
          </p:nvSpPr>
          <p:spPr>
            <a:xfrm>
              <a:off x="325437" y="4986337"/>
              <a:ext cx="1414462"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Systems/Data</a:t>
              </a:r>
              <a:endParaRPr/>
            </a:p>
          </p:txBody>
        </p:sp>
        <p:grpSp>
          <p:nvGrpSpPr>
            <p:cNvPr id="457" name="Google Shape;457;p25"/>
            <p:cNvGrpSpPr/>
            <p:nvPr/>
          </p:nvGrpSpPr>
          <p:grpSpPr>
            <a:xfrm>
              <a:off x="1905000" y="2286000"/>
              <a:ext cx="1295400" cy="3200400"/>
              <a:chOff x="2057400" y="1952625"/>
              <a:chExt cx="1371600" cy="3646487"/>
            </a:xfrm>
          </p:grpSpPr>
          <p:pic>
            <p:nvPicPr>
              <p:cNvPr id="458" name="Google Shape;458;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459" name="Google Shape;459;p25"/>
              <p:cNvSpPr txBox="1"/>
              <p:nvPr/>
            </p:nvSpPr>
            <p:spPr>
              <a:xfrm>
                <a:off x="2057400" y="2970212"/>
                <a:ext cx="1144587" cy="1931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Maintain</a:t>
                </a:r>
                <a:endParaRPr/>
              </a:p>
            </p:txBody>
          </p:sp>
        </p:grpSp>
        <p:sp>
          <p:nvSpPr>
            <p:cNvPr id="460" name="Google Shape;460;p25"/>
            <p:cNvSpPr txBox="1"/>
            <p:nvPr/>
          </p:nvSpPr>
          <p:spPr>
            <a:xfrm>
              <a:off x="2228850" y="5519737"/>
              <a:ext cx="1201737"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grpSp>
          <p:nvGrpSpPr>
            <p:cNvPr id="461" name="Google Shape;461;p25"/>
            <p:cNvGrpSpPr/>
            <p:nvPr/>
          </p:nvGrpSpPr>
          <p:grpSpPr>
            <a:xfrm>
              <a:off x="6956368" y="2580467"/>
              <a:ext cx="520813" cy="2243182"/>
              <a:chOff x="4794193" y="2574117"/>
              <a:chExt cx="520813" cy="2243182"/>
            </a:xfrm>
          </p:grpSpPr>
          <p:sp>
            <p:nvSpPr>
              <p:cNvPr id="462" name="Google Shape;462;p25"/>
              <p:cNvSpPr/>
              <p:nvPr/>
            </p:nvSpPr>
            <p:spPr>
              <a:xfrm rot="-1980000">
                <a:off x="4848225" y="2660650"/>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3" name="Google Shape;463;p25"/>
              <p:cNvSpPr/>
              <p:nvPr/>
            </p:nvSpPr>
            <p:spPr>
              <a:xfrm>
                <a:off x="4919662" y="3559175"/>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4" name="Google Shape;464;p25"/>
              <p:cNvSpPr/>
              <p:nvPr/>
            </p:nvSpPr>
            <p:spPr>
              <a:xfrm rot="1620000">
                <a:off x="4864100" y="4468812"/>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465" name="Google Shape;465;p25"/>
            <p:cNvGrpSpPr/>
            <p:nvPr/>
          </p:nvGrpSpPr>
          <p:grpSpPr>
            <a:xfrm>
              <a:off x="7467600" y="1447800"/>
              <a:ext cx="742951" cy="3517900"/>
              <a:chOff x="7467600" y="1447800"/>
              <a:chExt cx="742951" cy="3517900"/>
            </a:xfrm>
          </p:grpSpPr>
          <p:grpSp>
            <p:nvGrpSpPr>
              <p:cNvPr id="466" name="Google Shape;466;p25"/>
              <p:cNvGrpSpPr/>
              <p:nvPr/>
            </p:nvGrpSpPr>
            <p:grpSpPr>
              <a:xfrm>
                <a:off x="7559675" y="2066925"/>
                <a:ext cx="590550" cy="509587"/>
                <a:chOff x="5708650" y="2222500"/>
                <a:chExt cx="592137" cy="509587"/>
              </a:xfrm>
            </p:grpSpPr>
            <p:sp>
              <p:nvSpPr>
                <p:cNvPr id="467" name="Google Shape;467;p25"/>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8" name="Google Shape;468;p25"/>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69" name="Google Shape;469;p25"/>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0" name="Google Shape;470;p25"/>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71" name="Google Shape;471;p25"/>
              <p:cNvGrpSpPr/>
              <p:nvPr/>
            </p:nvGrpSpPr>
            <p:grpSpPr>
              <a:xfrm>
                <a:off x="7616825" y="3240087"/>
                <a:ext cx="593726" cy="509588"/>
                <a:chOff x="5767387" y="3395662"/>
                <a:chExt cx="592138" cy="509588"/>
              </a:xfrm>
            </p:grpSpPr>
            <p:sp>
              <p:nvSpPr>
                <p:cNvPr id="472" name="Google Shape;472;p25"/>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3" name="Google Shape;473;p25"/>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74" name="Google Shape;474;p25"/>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5" name="Google Shape;475;p25"/>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76" name="Google Shape;476;p25"/>
              <p:cNvGrpSpPr/>
              <p:nvPr/>
            </p:nvGrpSpPr>
            <p:grpSpPr>
              <a:xfrm>
                <a:off x="7570787" y="4456112"/>
                <a:ext cx="590550" cy="509588"/>
                <a:chOff x="5721350" y="4611687"/>
                <a:chExt cx="592137" cy="509588"/>
              </a:xfrm>
            </p:grpSpPr>
            <p:sp>
              <p:nvSpPr>
                <p:cNvPr id="477" name="Google Shape;477;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8" name="Google Shape;478;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79" name="Google Shape;479;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80" name="Google Shape;480;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81" name="Google Shape;481;p25"/>
              <p:cNvSpPr txBox="1"/>
              <p:nvPr/>
            </p:nvSpPr>
            <p:spPr>
              <a:xfrm>
                <a:off x="7467600" y="1447800"/>
                <a:ext cx="709612"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Marts</a:t>
                </a:r>
                <a:endParaRPr/>
              </a:p>
            </p:txBody>
          </p:sp>
        </p:grpSp>
        <p:grpSp>
          <p:nvGrpSpPr>
            <p:cNvPr id="482" name="Google Shape;482;p25"/>
            <p:cNvGrpSpPr/>
            <p:nvPr/>
          </p:nvGrpSpPr>
          <p:grpSpPr>
            <a:xfrm>
              <a:off x="5715000" y="2362200"/>
              <a:ext cx="1306512" cy="2362204"/>
              <a:chOff x="5715000" y="2514600"/>
              <a:chExt cx="1306512" cy="2209804"/>
            </a:xfrm>
          </p:grpSpPr>
          <p:grpSp>
            <p:nvGrpSpPr>
              <p:cNvPr id="483" name="Google Shape;483;p25"/>
              <p:cNvGrpSpPr/>
              <p:nvPr/>
            </p:nvGrpSpPr>
            <p:grpSpPr>
              <a:xfrm>
                <a:off x="5715000" y="3048001"/>
                <a:ext cx="1306512" cy="1676403"/>
                <a:chOff x="5334000" y="3048001"/>
                <a:chExt cx="1306512" cy="1676403"/>
              </a:xfrm>
            </p:grpSpPr>
            <p:grpSp>
              <p:nvGrpSpPr>
                <p:cNvPr id="484" name="Google Shape;484;p25"/>
                <p:cNvGrpSpPr/>
                <p:nvPr/>
              </p:nvGrpSpPr>
              <p:grpSpPr>
                <a:xfrm>
                  <a:off x="5334000" y="3048001"/>
                  <a:ext cx="1295400" cy="1676403"/>
                  <a:chOff x="5721350" y="4611687"/>
                  <a:chExt cx="592137" cy="509588"/>
                </a:xfrm>
              </p:grpSpPr>
              <p:sp>
                <p:nvSpPr>
                  <p:cNvPr id="485" name="Google Shape;485;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86" name="Google Shape;486;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87" name="Google Shape;487;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88" name="Google Shape;488;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89" name="Google Shape;489;p25"/>
                <p:cNvSpPr txBox="1"/>
                <p:nvPr/>
              </p:nvSpPr>
              <p:spPr>
                <a:xfrm>
                  <a:off x="5410200" y="3657600"/>
                  <a:ext cx="1230312" cy="582612"/>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Warehouse</a:t>
                  </a:r>
                  <a:endParaRPr/>
                </a:p>
              </p:txBody>
            </p:sp>
          </p:grpSp>
          <p:grpSp>
            <p:nvGrpSpPr>
              <p:cNvPr id="490" name="Google Shape;490;p25"/>
              <p:cNvGrpSpPr/>
              <p:nvPr/>
            </p:nvGrpSpPr>
            <p:grpSpPr>
              <a:xfrm>
                <a:off x="5791200" y="2514600"/>
                <a:ext cx="1108075" cy="814388"/>
                <a:chOff x="5791200" y="2514600"/>
                <a:chExt cx="1108075" cy="814388"/>
              </a:xfrm>
            </p:grpSpPr>
            <p:sp>
              <p:nvSpPr>
                <p:cNvPr id="491" name="Google Shape;491;p25"/>
                <p:cNvSpPr txBox="1"/>
                <p:nvPr/>
              </p:nvSpPr>
              <p:spPr>
                <a:xfrm>
                  <a:off x="5791200" y="2514600"/>
                  <a:ext cx="1108075" cy="3365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grpSp>
              <p:nvGrpSpPr>
                <p:cNvPr id="492" name="Google Shape;492;p25"/>
                <p:cNvGrpSpPr/>
                <p:nvPr/>
              </p:nvGrpSpPr>
              <p:grpSpPr>
                <a:xfrm>
                  <a:off x="6019800" y="2819400"/>
                  <a:ext cx="590550" cy="509588"/>
                  <a:chOff x="5721350" y="4611687"/>
                  <a:chExt cx="592137" cy="509588"/>
                </a:xfrm>
              </p:grpSpPr>
              <p:sp>
                <p:nvSpPr>
                  <p:cNvPr id="493" name="Google Shape;493;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94" name="Google Shape;494;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95" name="Google Shape;495;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96" name="Google Shape;496;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497" name="Google Shape;497;p25"/>
            <p:cNvGrpSpPr/>
            <p:nvPr/>
          </p:nvGrpSpPr>
          <p:grpSpPr>
            <a:xfrm>
              <a:off x="3200400" y="2438400"/>
              <a:ext cx="1306512" cy="2362204"/>
              <a:chOff x="3810000" y="2667000"/>
              <a:chExt cx="1306512" cy="2209804"/>
            </a:xfrm>
          </p:grpSpPr>
          <p:grpSp>
            <p:nvGrpSpPr>
              <p:cNvPr id="498" name="Google Shape;498;p25"/>
              <p:cNvGrpSpPr/>
              <p:nvPr/>
            </p:nvGrpSpPr>
            <p:grpSpPr>
              <a:xfrm>
                <a:off x="3810000" y="3200401"/>
                <a:ext cx="1306512" cy="1676403"/>
                <a:chOff x="5334000" y="3048001"/>
                <a:chExt cx="1306512" cy="1676403"/>
              </a:xfrm>
            </p:grpSpPr>
            <p:grpSp>
              <p:nvGrpSpPr>
                <p:cNvPr id="499" name="Google Shape;499;p25"/>
                <p:cNvGrpSpPr/>
                <p:nvPr/>
              </p:nvGrpSpPr>
              <p:grpSpPr>
                <a:xfrm>
                  <a:off x="5334000" y="3048001"/>
                  <a:ext cx="1295400" cy="1676403"/>
                  <a:chOff x="5721350" y="4611687"/>
                  <a:chExt cx="592137" cy="509588"/>
                </a:xfrm>
              </p:grpSpPr>
              <p:sp>
                <p:nvSpPr>
                  <p:cNvPr id="500" name="Google Shape;500;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01" name="Google Shape;501;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02" name="Google Shape;502;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503" name="Google Shape;503;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504" name="Google Shape;504;p25"/>
                <p:cNvSpPr txBox="1"/>
                <p:nvPr/>
              </p:nvSpPr>
              <p:spPr>
                <a:xfrm>
                  <a:off x="5410200" y="3657600"/>
                  <a:ext cx="1230312" cy="338137"/>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ODS</a:t>
                  </a:r>
                  <a:endParaRPr/>
                </a:p>
              </p:txBody>
            </p:sp>
          </p:grpSp>
          <p:grpSp>
            <p:nvGrpSpPr>
              <p:cNvPr id="505" name="Google Shape;505;p25"/>
              <p:cNvGrpSpPr/>
              <p:nvPr/>
            </p:nvGrpSpPr>
            <p:grpSpPr>
              <a:xfrm>
                <a:off x="3886200" y="2667000"/>
                <a:ext cx="1108075" cy="814388"/>
                <a:chOff x="5791200" y="2514600"/>
                <a:chExt cx="1108075" cy="814388"/>
              </a:xfrm>
            </p:grpSpPr>
            <p:sp>
              <p:nvSpPr>
                <p:cNvPr id="506" name="Google Shape;506;p25"/>
                <p:cNvSpPr txBox="1"/>
                <p:nvPr/>
              </p:nvSpPr>
              <p:spPr>
                <a:xfrm>
                  <a:off x="5791200" y="2514600"/>
                  <a:ext cx="1108075" cy="33813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grpSp>
              <p:nvGrpSpPr>
                <p:cNvPr id="507" name="Google Shape;507;p25"/>
                <p:cNvGrpSpPr/>
                <p:nvPr/>
              </p:nvGrpSpPr>
              <p:grpSpPr>
                <a:xfrm>
                  <a:off x="6019800" y="2819400"/>
                  <a:ext cx="590550" cy="509588"/>
                  <a:chOff x="5721350" y="4611687"/>
                  <a:chExt cx="592137" cy="509588"/>
                </a:xfrm>
              </p:grpSpPr>
              <p:sp>
                <p:nvSpPr>
                  <p:cNvPr id="508" name="Google Shape;508;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09" name="Google Shape;509;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10" name="Google Shape;510;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511" name="Google Shape;511;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512" name="Google Shape;512;p25"/>
            <p:cNvGrpSpPr/>
            <p:nvPr/>
          </p:nvGrpSpPr>
          <p:grpSpPr>
            <a:xfrm>
              <a:off x="4495800" y="2209800"/>
              <a:ext cx="1295400" cy="3200400"/>
              <a:chOff x="2057400" y="1952625"/>
              <a:chExt cx="1371600" cy="3646487"/>
            </a:xfrm>
          </p:grpSpPr>
          <p:pic>
            <p:nvPicPr>
              <p:cNvPr id="513" name="Google Shape;513;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514" name="Google Shape;514;p25"/>
              <p:cNvSpPr txBox="1"/>
              <p:nvPr/>
            </p:nvSpPr>
            <p:spPr>
              <a:xfrm>
                <a:off x="2057400" y="2970212"/>
                <a:ext cx="1144587" cy="1541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Load</a:t>
                </a:r>
                <a:endParaRPr/>
              </a:p>
            </p:txBody>
          </p:sp>
        </p:grpSp>
        <p:sp>
          <p:nvSpPr>
            <p:cNvPr id="515" name="Google Shape;515;p25"/>
            <p:cNvSpPr txBox="1"/>
            <p:nvPr/>
          </p:nvSpPr>
          <p:spPr>
            <a:xfrm>
              <a:off x="4724400" y="5410200"/>
              <a:ext cx="1203325"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grpSp>
      <p:sp>
        <p:nvSpPr>
          <p:cNvPr id="516" name="Google Shape;516;p25"/>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Multi-tiered Data Warehouse with 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2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22" name="Google Shape;522;p2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Components of a Data Warehouse Architecture</a:t>
            </a:r>
            <a:endParaRPr/>
          </a:p>
        </p:txBody>
      </p:sp>
      <p:sp>
        <p:nvSpPr>
          <p:cNvPr id="523" name="Google Shape;523;p2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Source Databases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extraction/transformation/load (ETL) tool</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Cleansing tool</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warehouse maintenance and administration tools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modeling tool or interface to external data models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Warehouse databases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End-user data access and analysis tools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3" name="Google Shape;63;p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Objectives</a:t>
            </a:r>
            <a:endParaRPr/>
          </a:p>
        </p:txBody>
      </p:sp>
      <p:sp>
        <p:nvSpPr>
          <p:cNvPr id="64" name="Google Shape;64;p9"/>
          <p:cNvSpPr txBox="1"/>
          <p:nvPr>
            <p:ph idx="1"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At the end of this lesson, you will know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Overview of Data Warehousing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Evolution of Data Warehousing</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Need for Data Warehousing</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OLTP Vs Warehouse Applications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Data marts Vs Data Warehouses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Operational Data Stores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Warehouse Architecture</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Warehouse components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Data modeling concept</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ETL Concept (DI-101)</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OLAP Concept (BI-101)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2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29" name="Google Shape;529;p2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Source Databases - Characteristics</a:t>
            </a:r>
            <a:endParaRPr/>
          </a:p>
        </p:txBody>
      </p:sp>
      <p:sp>
        <p:nvSpPr>
          <p:cNvPr id="530" name="Google Shape;530;p27"/>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Legacy, relational, text or external sources   </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Designed for high-speed transaction processing   </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Real-time, current, volatile data</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Many short transactions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Update-intensive; modifications by row</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Inquiry-oriented; access by keys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integrity, security, recoverability</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Source data is often inconsistent and poorly modeled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sp>
        <p:nvSpPr>
          <p:cNvPr id="535" name="Google Shape;535;p2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36" name="Google Shape;536;p2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Extraction, Transformation and Load Tools (ETL)</a:t>
            </a:r>
            <a:endParaRPr/>
          </a:p>
        </p:txBody>
      </p:sp>
      <p:sp>
        <p:nvSpPr>
          <p:cNvPr id="537" name="Google Shape;537;p2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data extraction, cleansing, aggregation, reorganization, transformation, and load operations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Generate and maintain centralized metadata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Closely integrated with RDBMS’s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Filter data, convert codes, calculate derived values, map many source data fields to one target data field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Automatic generation of data extract programs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speed loading of target data warehouses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Employs Middle Ware for near Real Time ETL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2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43" name="Google Shape;543;p2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Cleaning Tools</a:t>
            </a:r>
            <a:endParaRPr/>
          </a:p>
        </p:txBody>
      </p:sp>
      <p:sp>
        <p:nvSpPr>
          <p:cNvPr id="544" name="Google Shape;544;p29"/>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clean data at the source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Clean up source data in-place on the host</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Business rule discovery tools which analyze the source data and write cleaning rules based on lexical analysis and AI techniques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ETL tools have limited yet adequate data cleansing functionality</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3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50" name="Google Shape;550;p3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Tools</a:t>
            </a:r>
            <a:endParaRPr/>
          </a:p>
        </p:txBody>
      </p:sp>
      <p:sp>
        <p:nvSpPr>
          <p:cNvPr id="551" name="Google Shape;551;p30"/>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Data Warehouse design as a modeling technique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both ER Modeling and Dimensional Modeling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Reverse Engineering and Forward Engineering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Mapping of source data to target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Dictionary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3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57" name="Google Shape;557;p3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Central Metadata</a:t>
            </a:r>
            <a:endParaRPr/>
          </a:p>
        </p:txBody>
      </p:sp>
      <p:sp>
        <p:nvSpPr>
          <p:cNvPr id="558" name="Google Shape;558;p3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repository is the foundation of data warehouse. It stores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Technical metadata</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Business metadata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is stored in the central metadata repository and may be distributed to local metadata repositories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is generated and maintained by an ETL tool as part of the specification of extraction/transformation/load process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3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64" name="Google Shape;564;p3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Warehouse Administration Tools</a:t>
            </a:r>
            <a:endParaRPr/>
          </a:p>
        </p:txBody>
      </p:sp>
      <p:sp>
        <p:nvSpPr>
          <p:cNvPr id="565" name="Google Shape;565;p32"/>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set up users, authorize access, monitor access and usage patterns, monitor ad hoc queries, analyze cost structure of queries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restructure physical database structures to improve performance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block long queries and reschedule them to run as off-hours batch jobs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Usually packaged with the RDBMS chosen for the data warehouse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9" name="Shape 569"/>
        <p:cNvGrpSpPr/>
        <p:nvPr/>
      </p:nvGrpSpPr>
      <p:grpSpPr>
        <a:xfrm>
          <a:off x="0" y="0"/>
          <a:ext cx="0" cy="0"/>
          <a:chOff x="0" y="0"/>
          <a:chExt cx="0" cy="0"/>
        </a:xfrm>
      </p:grpSpPr>
      <p:sp>
        <p:nvSpPr>
          <p:cNvPr id="570" name="Google Shape;570;p3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71" name="Google Shape;571;p3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Tools</a:t>
            </a:r>
            <a:endParaRPr/>
          </a:p>
        </p:txBody>
      </p:sp>
      <p:sp>
        <p:nvSpPr>
          <p:cNvPr id="572" name="Google Shape;572;p33"/>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9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query the target database, specify reports, and perform OLAP functions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Query Tools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Ad hoc query tools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Managed query tools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Desktop OLAP</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Relational OLAP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Multidimensional OLAP</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Hybrid OLAP</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Mining Tools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sp>
        <p:nvSpPr>
          <p:cNvPr id="577" name="Google Shape;577;p3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78" name="Google Shape;578;p34"/>
          <p:cNvSpPr txBox="1"/>
          <p:nvPr>
            <p:ph type="title"/>
          </p:nvPr>
        </p:nvSpPr>
        <p:spPr>
          <a:xfrm>
            <a:off x="0" y="152400"/>
            <a:ext cx="7924800" cy="10668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Warehousing and Web</a:t>
            </a:r>
            <a:endParaRPr/>
          </a:p>
        </p:txBody>
      </p:sp>
      <p:sp>
        <p:nvSpPr>
          <p:cNvPr id="579" name="Google Shape;579;p34"/>
          <p:cNvSpPr txBox="1"/>
          <p:nvPr>
            <p:ph idx="1" type="body"/>
          </p:nvPr>
        </p:nvSpPr>
        <p:spPr>
          <a:xfrm>
            <a:off x="2011362" y="1530350"/>
            <a:ext cx="6618287" cy="3405187"/>
          </a:xfrm>
          <a:prstGeom prst="rect">
            <a:avLst/>
          </a:prstGeom>
          <a:noFill/>
          <a:ln>
            <a:noFill/>
          </a:ln>
        </p:spPr>
        <p:txBody>
          <a:bodyPr anchorCtr="0" anchor="t" bIns="46025" lIns="92075" spcFirstLastPara="1" rIns="92075" wrap="square" tIns="46025">
            <a:noAutofit/>
          </a:bodyPr>
          <a:lstStyle/>
          <a:p>
            <a:pPr indent="-228600" lvl="0" marL="228600" marR="0" rtl="0" algn="l">
              <a:lnSpc>
                <a:spcPct val="120000"/>
              </a:lnSpc>
              <a:spcBef>
                <a:spcPts val="0"/>
              </a:spcBef>
              <a:spcAft>
                <a:spcPts val="0"/>
              </a:spcAft>
              <a:buClr>
                <a:srgbClr val="006887"/>
              </a:buClr>
              <a:buFont typeface="Noto Symbol"/>
              <a:buNone/>
            </a:pPr>
            <a:r>
              <a:rPr b="1" i="0" lang="en-US" sz="2000" u="none" cap="none" strike="noStrike">
                <a:solidFill>
                  <a:srgbClr val="3C5658"/>
                </a:solidFill>
                <a:latin typeface="Rambla"/>
                <a:ea typeface="Rambla"/>
                <a:cs typeface="Rambla"/>
                <a:sym typeface="Rambla"/>
              </a:rPr>
              <a:t>Benefits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Extends the reach to more 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can be shared with external 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Security is a major issue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Client software and management costs go down</a:t>
            </a:r>
            <a:r>
              <a:rPr b="1" i="0" lang="en-US" sz="2000" u="none" cap="none" strike="noStrike">
                <a:solidFill>
                  <a:srgbClr val="3C5658"/>
                </a:solidFill>
                <a:latin typeface="Verdana"/>
                <a:ea typeface="Verdana"/>
                <a:cs typeface="Verdana"/>
                <a:sym typeface="Verdana"/>
              </a:rPr>
              <a:t> </a:t>
            </a:r>
            <a:endParaRPr/>
          </a:p>
        </p:txBody>
      </p:sp>
      <p:grpSp>
        <p:nvGrpSpPr>
          <p:cNvPr id="580" name="Google Shape;580;p34"/>
          <p:cNvGrpSpPr/>
          <p:nvPr/>
        </p:nvGrpSpPr>
        <p:grpSpPr>
          <a:xfrm>
            <a:off x="152400" y="1371600"/>
            <a:ext cx="1752600" cy="1600200"/>
            <a:chOff x="5816600" y="1450975"/>
            <a:chExt cx="3036887" cy="3438525"/>
          </a:xfrm>
        </p:grpSpPr>
        <p:sp>
          <p:nvSpPr>
            <p:cNvPr id="581" name="Google Shape;581;p34"/>
            <p:cNvSpPr/>
            <p:nvPr/>
          </p:nvSpPr>
          <p:spPr>
            <a:xfrm>
              <a:off x="5827712" y="1468437"/>
              <a:ext cx="3011487" cy="3379787"/>
            </a:xfrm>
            <a:prstGeom prst="rect">
              <a:avLst/>
            </a:prstGeom>
            <a:solidFill>
              <a:srgbClr val="E2C9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2" name="Google Shape;582;p34"/>
            <p:cNvSpPr/>
            <p:nvPr/>
          </p:nvSpPr>
          <p:spPr>
            <a:xfrm>
              <a:off x="5827712" y="4090987"/>
              <a:ext cx="3011487" cy="757237"/>
            </a:xfrm>
            <a:custGeom>
              <a:rect b="b" l="l" r="r" t="t"/>
              <a:pathLst>
                <a:path extrusionOk="0" h="477" w="3795">
                  <a:moveTo>
                    <a:pt x="3795" y="427"/>
                  </a:moveTo>
                  <a:lnTo>
                    <a:pt x="0" y="0"/>
                  </a:lnTo>
                  <a:lnTo>
                    <a:pt x="0" y="477"/>
                  </a:lnTo>
                  <a:lnTo>
                    <a:pt x="2579" y="477"/>
                  </a:lnTo>
                  <a:lnTo>
                    <a:pt x="3795" y="441"/>
                  </a:lnTo>
                  <a:lnTo>
                    <a:pt x="3795" y="427"/>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3" name="Google Shape;583;p34"/>
            <p:cNvSpPr/>
            <p:nvPr/>
          </p:nvSpPr>
          <p:spPr>
            <a:xfrm>
              <a:off x="7988300" y="1468437"/>
              <a:ext cx="827087" cy="3371850"/>
            </a:xfrm>
            <a:custGeom>
              <a:rect b="b" l="l" r="r" t="t"/>
              <a:pathLst>
                <a:path extrusionOk="0" h="2124" w="1044">
                  <a:moveTo>
                    <a:pt x="1038" y="2124"/>
                  </a:moveTo>
                  <a:lnTo>
                    <a:pt x="1044" y="2118"/>
                  </a:lnTo>
                  <a:lnTo>
                    <a:pt x="921" y="0"/>
                  </a:lnTo>
                  <a:lnTo>
                    <a:pt x="0" y="0"/>
                  </a:lnTo>
                  <a:lnTo>
                    <a:pt x="1038" y="2124"/>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4" name="Google Shape;584;p34"/>
            <p:cNvSpPr/>
            <p:nvPr/>
          </p:nvSpPr>
          <p:spPr>
            <a:xfrm>
              <a:off x="5827712" y="1468437"/>
              <a:ext cx="3011487" cy="3349625"/>
            </a:xfrm>
            <a:custGeom>
              <a:rect b="b" l="l" r="r" t="t"/>
              <a:pathLst>
                <a:path extrusionOk="0" h="2110" w="3795">
                  <a:moveTo>
                    <a:pt x="3795" y="2110"/>
                  </a:moveTo>
                  <a:lnTo>
                    <a:pt x="3795" y="2103"/>
                  </a:lnTo>
                  <a:lnTo>
                    <a:pt x="1508" y="16"/>
                  </a:lnTo>
                  <a:lnTo>
                    <a:pt x="288" y="0"/>
                  </a:lnTo>
                  <a:lnTo>
                    <a:pt x="0" y="0"/>
                  </a:lnTo>
                  <a:lnTo>
                    <a:pt x="0" y="3"/>
                  </a:lnTo>
                  <a:lnTo>
                    <a:pt x="3795" y="211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5" name="Google Shape;585;p34"/>
            <p:cNvSpPr/>
            <p:nvPr/>
          </p:nvSpPr>
          <p:spPr>
            <a:xfrm>
              <a:off x="5827712" y="2411412"/>
              <a:ext cx="2986087" cy="2381250"/>
            </a:xfrm>
            <a:custGeom>
              <a:rect b="b" l="l" r="r" t="t"/>
              <a:pathLst>
                <a:path extrusionOk="0" h="1500" w="3762">
                  <a:moveTo>
                    <a:pt x="0" y="0"/>
                  </a:moveTo>
                  <a:lnTo>
                    <a:pt x="0" y="683"/>
                  </a:lnTo>
                  <a:lnTo>
                    <a:pt x="3762" y="1500"/>
                  </a:lnTo>
                  <a:lnTo>
                    <a:pt x="3757" y="1494"/>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6" name="Google Shape;586;p34"/>
            <p:cNvSpPr/>
            <p:nvPr/>
          </p:nvSpPr>
          <p:spPr>
            <a:xfrm>
              <a:off x="5880100" y="4787900"/>
              <a:ext cx="2973387" cy="61912"/>
            </a:xfrm>
            <a:custGeom>
              <a:rect b="b" l="l" r="r" t="t"/>
              <a:pathLst>
                <a:path extrusionOk="0" h="39" w="3748">
                  <a:moveTo>
                    <a:pt x="0" y="39"/>
                  </a:moveTo>
                  <a:lnTo>
                    <a:pt x="6" y="39"/>
                  </a:lnTo>
                  <a:lnTo>
                    <a:pt x="22" y="39"/>
                  </a:lnTo>
                  <a:lnTo>
                    <a:pt x="50" y="39"/>
                  </a:lnTo>
                  <a:lnTo>
                    <a:pt x="88" y="39"/>
                  </a:lnTo>
                  <a:lnTo>
                    <a:pt x="134" y="39"/>
                  </a:lnTo>
                  <a:lnTo>
                    <a:pt x="187" y="39"/>
                  </a:lnTo>
                  <a:lnTo>
                    <a:pt x="250" y="39"/>
                  </a:lnTo>
                  <a:lnTo>
                    <a:pt x="320" y="39"/>
                  </a:lnTo>
                  <a:lnTo>
                    <a:pt x="395" y="39"/>
                  </a:lnTo>
                  <a:lnTo>
                    <a:pt x="474" y="39"/>
                  </a:lnTo>
                  <a:lnTo>
                    <a:pt x="560" y="39"/>
                  </a:lnTo>
                  <a:lnTo>
                    <a:pt x="648" y="39"/>
                  </a:lnTo>
                  <a:lnTo>
                    <a:pt x="741" y="39"/>
                  </a:lnTo>
                  <a:lnTo>
                    <a:pt x="837" y="39"/>
                  </a:lnTo>
                  <a:lnTo>
                    <a:pt x="934" y="39"/>
                  </a:lnTo>
                  <a:lnTo>
                    <a:pt x="1031" y="39"/>
                  </a:lnTo>
                  <a:lnTo>
                    <a:pt x="1130" y="39"/>
                  </a:lnTo>
                  <a:lnTo>
                    <a:pt x="1227" y="39"/>
                  </a:lnTo>
                  <a:lnTo>
                    <a:pt x="1325" y="39"/>
                  </a:lnTo>
                  <a:lnTo>
                    <a:pt x="1422" y="39"/>
                  </a:lnTo>
                  <a:lnTo>
                    <a:pt x="1514" y="39"/>
                  </a:lnTo>
                  <a:lnTo>
                    <a:pt x="1603" y="39"/>
                  </a:lnTo>
                  <a:lnTo>
                    <a:pt x="1691" y="39"/>
                  </a:lnTo>
                  <a:lnTo>
                    <a:pt x="1772" y="39"/>
                  </a:lnTo>
                  <a:lnTo>
                    <a:pt x="1849" y="39"/>
                  </a:lnTo>
                  <a:lnTo>
                    <a:pt x="1919" y="39"/>
                  </a:lnTo>
                  <a:lnTo>
                    <a:pt x="1983" y="39"/>
                  </a:lnTo>
                  <a:lnTo>
                    <a:pt x="2040" y="39"/>
                  </a:lnTo>
                  <a:lnTo>
                    <a:pt x="2088" y="39"/>
                  </a:lnTo>
                  <a:lnTo>
                    <a:pt x="2128" y="39"/>
                  </a:lnTo>
                  <a:lnTo>
                    <a:pt x="2157" y="39"/>
                  </a:lnTo>
                  <a:lnTo>
                    <a:pt x="2178" y="39"/>
                  </a:lnTo>
                  <a:lnTo>
                    <a:pt x="2196" y="39"/>
                  </a:lnTo>
                  <a:lnTo>
                    <a:pt x="2223" y="39"/>
                  </a:lnTo>
                  <a:lnTo>
                    <a:pt x="2255" y="39"/>
                  </a:lnTo>
                  <a:lnTo>
                    <a:pt x="2293" y="38"/>
                  </a:lnTo>
                  <a:lnTo>
                    <a:pt x="2337" y="38"/>
                  </a:lnTo>
                  <a:lnTo>
                    <a:pt x="2385" y="38"/>
                  </a:lnTo>
                  <a:lnTo>
                    <a:pt x="2436" y="37"/>
                  </a:lnTo>
                  <a:lnTo>
                    <a:pt x="2493" y="37"/>
                  </a:lnTo>
                  <a:lnTo>
                    <a:pt x="2554" y="37"/>
                  </a:lnTo>
                  <a:lnTo>
                    <a:pt x="2616" y="36"/>
                  </a:lnTo>
                  <a:lnTo>
                    <a:pt x="2680" y="36"/>
                  </a:lnTo>
                  <a:lnTo>
                    <a:pt x="2748" y="35"/>
                  </a:lnTo>
                  <a:lnTo>
                    <a:pt x="2816" y="35"/>
                  </a:lnTo>
                  <a:lnTo>
                    <a:pt x="2885" y="35"/>
                  </a:lnTo>
                  <a:lnTo>
                    <a:pt x="2955" y="34"/>
                  </a:lnTo>
                  <a:lnTo>
                    <a:pt x="3025" y="34"/>
                  </a:lnTo>
                  <a:lnTo>
                    <a:pt x="3095" y="33"/>
                  </a:lnTo>
                  <a:lnTo>
                    <a:pt x="3162" y="33"/>
                  </a:lnTo>
                  <a:lnTo>
                    <a:pt x="3230" y="32"/>
                  </a:lnTo>
                  <a:lnTo>
                    <a:pt x="3295" y="32"/>
                  </a:lnTo>
                  <a:lnTo>
                    <a:pt x="3357" y="31"/>
                  </a:lnTo>
                  <a:lnTo>
                    <a:pt x="3417" y="31"/>
                  </a:lnTo>
                  <a:lnTo>
                    <a:pt x="3472" y="31"/>
                  </a:lnTo>
                  <a:lnTo>
                    <a:pt x="3526" y="30"/>
                  </a:lnTo>
                  <a:lnTo>
                    <a:pt x="3573" y="30"/>
                  </a:lnTo>
                  <a:lnTo>
                    <a:pt x="3617" y="30"/>
                  </a:lnTo>
                  <a:lnTo>
                    <a:pt x="3654" y="30"/>
                  </a:lnTo>
                  <a:lnTo>
                    <a:pt x="3687" y="29"/>
                  </a:lnTo>
                  <a:lnTo>
                    <a:pt x="3713" y="29"/>
                  </a:lnTo>
                  <a:lnTo>
                    <a:pt x="3731" y="29"/>
                  </a:lnTo>
                  <a:lnTo>
                    <a:pt x="3744" y="29"/>
                  </a:lnTo>
                  <a:lnTo>
                    <a:pt x="3748" y="29"/>
                  </a:lnTo>
                  <a:lnTo>
                    <a:pt x="3740" y="0"/>
                  </a:lnTo>
                  <a:lnTo>
                    <a:pt x="3735" y="0"/>
                  </a:lnTo>
                  <a:lnTo>
                    <a:pt x="3720" y="0"/>
                  </a:lnTo>
                  <a:lnTo>
                    <a:pt x="3698" y="0"/>
                  </a:lnTo>
                  <a:lnTo>
                    <a:pt x="3665" y="0"/>
                  </a:lnTo>
                  <a:lnTo>
                    <a:pt x="3626" y="1"/>
                  </a:lnTo>
                  <a:lnTo>
                    <a:pt x="3579" y="1"/>
                  </a:lnTo>
                  <a:lnTo>
                    <a:pt x="3527" y="1"/>
                  </a:lnTo>
                  <a:lnTo>
                    <a:pt x="3469" y="1"/>
                  </a:lnTo>
                  <a:lnTo>
                    <a:pt x="3405" y="2"/>
                  </a:lnTo>
                  <a:lnTo>
                    <a:pt x="3335" y="2"/>
                  </a:lnTo>
                  <a:lnTo>
                    <a:pt x="3263" y="2"/>
                  </a:lnTo>
                  <a:lnTo>
                    <a:pt x="3188" y="3"/>
                  </a:lnTo>
                  <a:lnTo>
                    <a:pt x="3109" y="3"/>
                  </a:lnTo>
                  <a:lnTo>
                    <a:pt x="3029" y="4"/>
                  </a:lnTo>
                  <a:lnTo>
                    <a:pt x="2946" y="4"/>
                  </a:lnTo>
                  <a:lnTo>
                    <a:pt x="2863" y="4"/>
                  </a:lnTo>
                  <a:lnTo>
                    <a:pt x="2779" y="5"/>
                  </a:lnTo>
                  <a:lnTo>
                    <a:pt x="2697" y="5"/>
                  </a:lnTo>
                  <a:lnTo>
                    <a:pt x="2614" y="6"/>
                  </a:lnTo>
                  <a:lnTo>
                    <a:pt x="2535" y="6"/>
                  </a:lnTo>
                  <a:lnTo>
                    <a:pt x="2456" y="7"/>
                  </a:lnTo>
                  <a:lnTo>
                    <a:pt x="2381" y="7"/>
                  </a:lnTo>
                  <a:lnTo>
                    <a:pt x="2310" y="7"/>
                  </a:lnTo>
                  <a:lnTo>
                    <a:pt x="2242" y="8"/>
                  </a:lnTo>
                  <a:lnTo>
                    <a:pt x="2178" y="8"/>
                  </a:lnTo>
                  <a:lnTo>
                    <a:pt x="2121" y="8"/>
                  </a:lnTo>
                  <a:lnTo>
                    <a:pt x="2069" y="8"/>
                  </a:lnTo>
                  <a:lnTo>
                    <a:pt x="2023" y="9"/>
                  </a:lnTo>
                  <a:lnTo>
                    <a:pt x="1985" y="9"/>
                  </a:lnTo>
                  <a:lnTo>
                    <a:pt x="1956" y="9"/>
                  </a:lnTo>
                  <a:lnTo>
                    <a:pt x="1934" y="9"/>
                  </a:lnTo>
                  <a:lnTo>
                    <a:pt x="1921" y="9"/>
                  </a:lnTo>
                  <a:lnTo>
                    <a:pt x="1908" y="9"/>
                  </a:lnTo>
                  <a:lnTo>
                    <a:pt x="1886" y="9"/>
                  </a:lnTo>
                  <a:lnTo>
                    <a:pt x="1855" y="9"/>
                  </a:lnTo>
                  <a:lnTo>
                    <a:pt x="1816" y="9"/>
                  </a:lnTo>
                  <a:lnTo>
                    <a:pt x="1770" y="9"/>
                  </a:lnTo>
                  <a:lnTo>
                    <a:pt x="1717" y="11"/>
                  </a:lnTo>
                  <a:lnTo>
                    <a:pt x="1658" y="11"/>
                  </a:lnTo>
                  <a:lnTo>
                    <a:pt x="1594" y="11"/>
                  </a:lnTo>
                  <a:lnTo>
                    <a:pt x="1525" y="12"/>
                  </a:lnTo>
                  <a:lnTo>
                    <a:pt x="1449" y="12"/>
                  </a:lnTo>
                  <a:lnTo>
                    <a:pt x="1372" y="13"/>
                  </a:lnTo>
                  <a:lnTo>
                    <a:pt x="1292" y="13"/>
                  </a:lnTo>
                  <a:lnTo>
                    <a:pt x="1209" y="14"/>
                  </a:lnTo>
                  <a:lnTo>
                    <a:pt x="1123" y="15"/>
                  </a:lnTo>
                  <a:lnTo>
                    <a:pt x="1037" y="16"/>
                  </a:lnTo>
                  <a:lnTo>
                    <a:pt x="950" y="16"/>
                  </a:lnTo>
                  <a:lnTo>
                    <a:pt x="864" y="17"/>
                  </a:lnTo>
                  <a:lnTo>
                    <a:pt x="778" y="18"/>
                  </a:lnTo>
                  <a:lnTo>
                    <a:pt x="694" y="19"/>
                  </a:lnTo>
                  <a:lnTo>
                    <a:pt x="611" y="21"/>
                  </a:lnTo>
                  <a:lnTo>
                    <a:pt x="532" y="22"/>
                  </a:lnTo>
                  <a:lnTo>
                    <a:pt x="455" y="23"/>
                  </a:lnTo>
                  <a:lnTo>
                    <a:pt x="382" y="24"/>
                  </a:lnTo>
                  <a:lnTo>
                    <a:pt x="314" y="25"/>
                  </a:lnTo>
                  <a:lnTo>
                    <a:pt x="250" y="27"/>
                  </a:lnTo>
                  <a:lnTo>
                    <a:pt x="193" y="29"/>
                  </a:lnTo>
                  <a:lnTo>
                    <a:pt x="142" y="31"/>
                  </a:lnTo>
                  <a:lnTo>
                    <a:pt x="96" y="32"/>
                  </a:lnTo>
                  <a:lnTo>
                    <a:pt x="59" y="34"/>
                  </a:lnTo>
                  <a:lnTo>
                    <a:pt x="32" y="36"/>
                  </a:lnTo>
                  <a:lnTo>
                    <a:pt x="11" y="37"/>
                  </a:lnTo>
                  <a:lnTo>
                    <a:pt x="0" y="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7" name="Google Shape;587;p34"/>
            <p:cNvSpPr/>
            <p:nvPr/>
          </p:nvSpPr>
          <p:spPr>
            <a:xfrm>
              <a:off x="5816600" y="1457325"/>
              <a:ext cx="53975" cy="1452562"/>
            </a:xfrm>
            <a:custGeom>
              <a:rect b="b" l="l" r="r" t="t"/>
              <a:pathLst>
                <a:path extrusionOk="0" h="915" w="67">
                  <a:moveTo>
                    <a:pt x="53" y="915"/>
                  </a:moveTo>
                  <a:lnTo>
                    <a:pt x="55" y="838"/>
                  </a:lnTo>
                  <a:lnTo>
                    <a:pt x="60" y="665"/>
                  </a:lnTo>
                  <a:lnTo>
                    <a:pt x="66" y="485"/>
                  </a:lnTo>
                  <a:lnTo>
                    <a:pt x="67" y="387"/>
                  </a:lnTo>
                  <a:lnTo>
                    <a:pt x="64" y="309"/>
                  </a:lnTo>
                  <a:lnTo>
                    <a:pt x="58" y="178"/>
                  </a:lnTo>
                  <a:lnTo>
                    <a:pt x="53" y="56"/>
                  </a:lnTo>
                  <a:lnTo>
                    <a:pt x="51" y="0"/>
                  </a:lnTo>
                  <a:lnTo>
                    <a:pt x="0" y="3"/>
                  </a:lnTo>
                  <a:lnTo>
                    <a:pt x="3" y="69"/>
                  </a:lnTo>
                  <a:lnTo>
                    <a:pt x="9" y="218"/>
                  </a:lnTo>
                  <a:lnTo>
                    <a:pt x="14" y="371"/>
                  </a:lnTo>
                  <a:lnTo>
                    <a:pt x="16" y="450"/>
                  </a:lnTo>
                  <a:lnTo>
                    <a:pt x="16" y="534"/>
                  </a:lnTo>
                  <a:lnTo>
                    <a:pt x="18" y="695"/>
                  </a:lnTo>
                  <a:lnTo>
                    <a:pt x="29" y="850"/>
                  </a:lnTo>
                  <a:lnTo>
                    <a:pt x="53" y="9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8" name="Google Shape;588;p34"/>
            <p:cNvSpPr/>
            <p:nvPr/>
          </p:nvSpPr>
          <p:spPr>
            <a:xfrm>
              <a:off x="5816600" y="2686050"/>
              <a:ext cx="53975" cy="2125662"/>
            </a:xfrm>
            <a:custGeom>
              <a:rect b="b" l="l" r="r" t="t"/>
              <a:pathLst>
                <a:path extrusionOk="0" h="1339" w="67">
                  <a:moveTo>
                    <a:pt x="53" y="1339"/>
                  </a:moveTo>
                  <a:lnTo>
                    <a:pt x="55" y="1226"/>
                  </a:lnTo>
                  <a:lnTo>
                    <a:pt x="60" y="973"/>
                  </a:lnTo>
                  <a:lnTo>
                    <a:pt x="66" y="709"/>
                  </a:lnTo>
                  <a:lnTo>
                    <a:pt x="67" y="564"/>
                  </a:lnTo>
                  <a:lnTo>
                    <a:pt x="64" y="451"/>
                  </a:lnTo>
                  <a:lnTo>
                    <a:pt x="58" y="259"/>
                  </a:lnTo>
                  <a:lnTo>
                    <a:pt x="53" y="79"/>
                  </a:lnTo>
                  <a:lnTo>
                    <a:pt x="51" y="0"/>
                  </a:lnTo>
                  <a:lnTo>
                    <a:pt x="0" y="3"/>
                  </a:lnTo>
                  <a:lnTo>
                    <a:pt x="3" y="101"/>
                  </a:lnTo>
                  <a:lnTo>
                    <a:pt x="9" y="319"/>
                  </a:lnTo>
                  <a:lnTo>
                    <a:pt x="14" y="542"/>
                  </a:lnTo>
                  <a:lnTo>
                    <a:pt x="16" y="657"/>
                  </a:lnTo>
                  <a:lnTo>
                    <a:pt x="16" y="779"/>
                  </a:lnTo>
                  <a:lnTo>
                    <a:pt x="18" y="1015"/>
                  </a:lnTo>
                  <a:lnTo>
                    <a:pt x="29" y="1244"/>
                  </a:lnTo>
                  <a:lnTo>
                    <a:pt x="53" y="1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9" name="Google Shape;589;p34"/>
            <p:cNvSpPr/>
            <p:nvPr/>
          </p:nvSpPr>
          <p:spPr>
            <a:xfrm>
              <a:off x="8793162" y="1457325"/>
              <a:ext cx="53975" cy="3432175"/>
            </a:xfrm>
            <a:custGeom>
              <a:rect b="b" l="l" r="r" t="t"/>
              <a:pathLst>
                <a:path extrusionOk="0" h="2162" w="68">
                  <a:moveTo>
                    <a:pt x="68" y="2162"/>
                  </a:moveTo>
                  <a:lnTo>
                    <a:pt x="68" y="1978"/>
                  </a:lnTo>
                  <a:lnTo>
                    <a:pt x="68" y="1568"/>
                  </a:lnTo>
                  <a:lnTo>
                    <a:pt x="68" y="1140"/>
                  </a:lnTo>
                  <a:lnTo>
                    <a:pt x="68" y="906"/>
                  </a:lnTo>
                  <a:lnTo>
                    <a:pt x="65" y="724"/>
                  </a:lnTo>
                  <a:lnTo>
                    <a:pt x="59" y="417"/>
                  </a:lnTo>
                  <a:lnTo>
                    <a:pt x="52" y="129"/>
                  </a:lnTo>
                  <a:lnTo>
                    <a:pt x="50" y="0"/>
                  </a:lnTo>
                  <a:lnTo>
                    <a:pt x="0" y="6"/>
                  </a:lnTo>
                  <a:lnTo>
                    <a:pt x="4" y="162"/>
                  </a:lnTo>
                  <a:lnTo>
                    <a:pt x="10" y="512"/>
                  </a:lnTo>
                  <a:lnTo>
                    <a:pt x="15" y="870"/>
                  </a:lnTo>
                  <a:lnTo>
                    <a:pt x="17" y="1056"/>
                  </a:lnTo>
                  <a:lnTo>
                    <a:pt x="19" y="1244"/>
                  </a:lnTo>
                  <a:lnTo>
                    <a:pt x="30" y="1615"/>
                  </a:lnTo>
                  <a:lnTo>
                    <a:pt x="45" y="1983"/>
                  </a:lnTo>
                  <a:lnTo>
                    <a:pt x="68" y="21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0" name="Google Shape;590;p34"/>
            <p:cNvSpPr/>
            <p:nvPr/>
          </p:nvSpPr>
          <p:spPr>
            <a:xfrm>
              <a:off x="5826125" y="1450975"/>
              <a:ext cx="2989262" cy="61912"/>
            </a:xfrm>
            <a:custGeom>
              <a:rect b="b" l="l" r="r" t="t"/>
              <a:pathLst>
                <a:path extrusionOk="0" h="39" w="3765">
                  <a:moveTo>
                    <a:pt x="0" y="26"/>
                  </a:moveTo>
                  <a:lnTo>
                    <a:pt x="5" y="26"/>
                  </a:lnTo>
                  <a:lnTo>
                    <a:pt x="23" y="26"/>
                  </a:lnTo>
                  <a:lnTo>
                    <a:pt x="51" y="26"/>
                  </a:lnTo>
                  <a:lnTo>
                    <a:pt x="88" y="27"/>
                  </a:lnTo>
                  <a:lnTo>
                    <a:pt x="133" y="27"/>
                  </a:lnTo>
                  <a:lnTo>
                    <a:pt x="188" y="27"/>
                  </a:lnTo>
                  <a:lnTo>
                    <a:pt x="251" y="28"/>
                  </a:lnTo>
                  <a:lnTo>
                    <a:pt x="321" y="28"/>
                  </a:lnTo>
                  <a:lnTo>
                    <a:pt x="396" y="29"/>
                  </a:lnTo>
                  <a:lnTo>
                    <a:pt x="478" y="29"/>
                  </a:lnTo>
                  <a:lnTo>
                    <a:pt x="564" y="30"/>
                  </a:lnTo>
                  <a:lnTo>
                    <a:pt x="654" y="30"/>
                  </a:lnTo>
                  <a:lnTo>
                    <a:pt x="746" y="31"/>
                  </a:lnTo>
                  <a:lnTo>
                    <a:pt x="843" y="32"/>
                  </a:lnTo>
                  <a:lnTo>
                    <a:pt x="940" y="32"/>
                  </a:lnTo>
                  <a:lnTo>
                    <a:pt x="1039" y="33"/>
                  </a:lnTo>
                  <a:lnTo>
                    <a:pt x="1139" y="34"/>
                  </a:lnTo>
                  <a:lnTo>
                    <a:pt x="1238" y="34"/>
                  </a:lnTo>
                  <a:lnTo>
                    <a:pt x="1337" y="35"/>
                  </a:lnTo>
                  <a:lnTo>
                    <a:pt x="1432" y="35"/>
                  </a:lnTo>
                  <a:lnTo>
                    <a:pt x="1527" y="36"/>
                  </a:lnTo>
                  <a:lnTo>
                    <a:pt x="1617" y="36"/>
                  </a:lnTo>
                  <a:lnTo>
                    <a:pt x="1705" y="37"/>
                  </a:lnTo>
                  <a:lnTo>
                    <a:pt x="1788" y="37"/>
                  </a:lnTo>
                  <a:lnTo>
                    <a:pt x="1865" y="38"/>
                  </a:lnTo>
                  <a:lnTo>
                    <a:pt x="1935" y="38"/>
                  </a:lnTo>
                  <a:lnTo>
                    <a:pt x="1999" y="38"/>
                  </a:lnTo>
                  <a:lnTo>
                    <a:pt x="2056" y="39"/>
                  </a:lnTo>
                  <a:lnTo>
                    <a:pt x="2105" y="39"/>
                  </a:lnTo>
                  <a:lnTo>
                    <a:pt x="2145" y="39"/>
                  </a:lnTo>
                  <a:lnTo>
                    <a:pt x="2175" y="39"/>
                  </a:lnTo>
                  <a:lnTo>
                    <a:pt x="2195" y="39"/>
                  </a:lnTo>
                  <a:lnTo>
                    <a:pt x="2213" y="39"/>
                  </a:lnTo>
                  <a:lnTo>
                    <a:pt x="2241" y="39"/>
                  </a:lnTo>
                  <a:lnTo>
                    <a:pt x="2272" y="39"/>
                  </a:lnTo>
                  <a:lnTo>
                    <a:pt x="2311" y="38"/>
                  </a:lnTo>
                  <a:lnTo>
                    <a:pt x="2355" y="38"/>
                  </a:lnTo>
                  <a:lnTo>
                    <a:pt x="2402" y="38"/>
                  </a:lnTo>
                  <a:lnTo>
                    <a:pt x="2454" y="37"/>
                  </a:lnTo>
                  <a:lnTo>
                    <a:pt x="2510" y="37"/>
                  </a:lnTo>
                  <a:lnTo>
                    <a:pt x="2571" y="37"/>
                  </a:lnTo>
                  <a:lnTo>
                    <a:pt x="2633" y="36"/>
                  </a:lnTo>
                  <a:lnTo>
                    <a:pt x="2698" y="36"/>
                  </a:lnTo>
                  <a:lnTo>
                    <a:pt x="2765" y="36"/>
                  </a:lnTo>
                  <a:lnTo>
                    <a:pt x="2833" y="35"/>
                  </a:lnTo>
                  <a:lnTo>
                    <a:pt x="2903" y="35"/>
                  </a:lnTo>
                  <a:lnTo>
                    <a:pt x="2973" y="35"/>
                  </a:lnTo>
                  <a:lnTo>
                    <a:pt x="3042" y="34"/>
                  </a:lnTo>
                  <a:lnTo>
                    <a:pt x="3112" y="34"/>
                  </a:lnTo>
                  <a:lnTo>
                    <a:pt x="3180" y="33"/>
                  </a:lnTo>
                  <a:lnTo>
                    <a:pt x="3248" y="33"/>
                  </a:lnTo>
                  <a:lnTo>
                    <a:pt x="3312" y="33"/>
                  </a:lnTo>
                  <a:lnTo>
                    <a:pt x="3374" y="32"/>
                  </a:lnTo>
                  <a:lnTo>
                    <a:pt x="3435" y="32"/>
                  </a:lnTo>
                  <a:lnTo>
                    <a:pt x="3490" y="32"/>
                  </a:lnTo>
                  <a:lnTo>
                    <a:pt x="3543" y="31"/>
                  </a:lnTo>
                  <a:lnTo>
                    <a:pt x="3591" y="31"/>
                  </a:lnTo>
                  <a:lnTo>
                    <a:pt x="3635" y="31"/>
                  </a:lnTo>
                  <a:lnTo>
                    <a:pt x="3671" y="31"/>
                  </a:lnTo>
                  <a:lnTo>
                    <a:pt x="3704" y="30"/>
                  </a:lnTo>
                  <a:lnTo>
                    <a:pt x="3730" y="30"/>
                  </a:lnTo>
                  <a:lnTo>
                    <a:pt x="3749" y="30"/>
                  </a:lnTo>
                  <a:lnTo>
                    <a:pt x="3761" y="30"/>
                  </a:lnTo>
                  <a:lnTo>
                    <a:pt x="3765" y="30"/>
                  </a:lnTo>
                  <a:lnTo>
                    <a:pt x="3758" y="0"/>
                  </a:lnTo>
                  <a:lnTo>
                    <a:pt x="3752" y="0"/>
                  </a:lnTo>
                  <a:lnTo>
                    <a:pt x="3737" y="0"/>
                  </a:lnTo>
                  <a:lnTo>
                    <a:pt x="3715" y="0"/>
                  </a:lnTo>
                  <a:lnTo>
                    <a:pt x="3682" y="0"/>
                  </a:lnTo>
                  <a:lnTo>
                    <a:pt x="3644" y="1"/>
                  </a:lnTo>
                  <a:lnTo>
                    <a:pt x="3596" y="1"/>
                  </a:lnTo>
                  <a:lnTo>
                    <a:pt x="3545" y="1"/>
                  </a:lnTo>
                  <a:lnTo>
                    <a:pt x="3486" y="2"/>
                  </a:lnTo>
                  <a:lnTo>
                    <a:pt x="3422" y="2"/>
                  </a:lnTo>
                  <a:lnTo>
                    <a:pt x="3352" y="2"/>
                  </a:lnTo>
                  <a:lnTo>
                    <a:pt x="3281" y="3"/>
                  </a:lnTo>
                  <a:lnTo>
                    <a:pt x="3206" y="3"/>
                  </a:lnTo>
                  <a:lnTo>
                    <a:pt x="3127" y="4"/>
                  </a:lnTo>
                  <a:lnTo>
                    <a:pt x="3046" y="4"/>
                  </a:lnTo>
                  <a:lnTo>
                    <a:pt x="2963" y="4"/>
                  </a:lnTo>
                  <a:lnTo>
                    <a:pt x="2881" y="6"/>
                  </a:lnTo>
                  <a:lnTo>
                    <a:pt x="2797" y="6"/>
                  </a:lnTo>
                  <a:lnTo>
                    <a:pt x="2714" y="7"/>
                  </a:lnTo>
                  <a:lnTo>
                    <a:pt x="2633" y="7"/>
                  </a:lnTo>
                  <a:lnTo>
                    <a:pt x="2553" y="8"/>
                  </a:lnTo>
                  <a:lnTo>
                    <a:pt x="2474" y="8"/>
                  </a:lnTo>
                  <a:lnTo>
                    <a:pt x="2399" y="8"/>
                  </a:lnTo>
                  <a:lnTo>
                    <a:pt x="2327" y="9"/>
                  </a:lnTo>
                  <a:lnTo>
                    <a:pt x="2259" y="9"/>
                  </a:lnTo>
                  <a:lnTo>
                    <a:pt x="2197" y="9"/>
                  </a:lnTo>
                  <a:lnTo>
                    <a:pt x="2140" y="10"/>
                  </a:lnTo>
                  <a:lnTo>
                    <a:pt x="2087" y="10"/>
                  </a:lnTo>
                  <a:lnTo>
                    <a:pt x="2043" y="10"/>
                  </a:lnTo>
                  <a:lnTo>
                    <a:pt x="2004" y="10"/>
                  </a:lnTo>
                  <a:lnTo>
                    <a:pt x="1975" y="10"/>
                  </a:lnTo>
                  <a:lnTo>
                    <a:pt x="1953" y="10"/>
                  </a:lnTo>
                  <a:lnTo>
                    <a:pt x="1940" y="10"/>
                  </a:lnTo>
                  <a:lnTo>
                    <a:pt x="1927" y="10"/>
                  </a:lnTo>
                  <a:lnTo>
                    <a:pt x="1903" y="10"/>
                  </a:lnTo>
                  <a:lnTo>
                    <a:pt x="1872" y="9"/>
                  </a:lnTo>
                  <a:lnTo>
                    <a:pt x="1832" y="9"/>
                  </a:lnTo>
                  <a:lnTo>
                    <a:pt x="1784" y="9"/>
                  </a:lnTo>
                  <a:lnTo>
                    <a:pt x="1731" y="8"/>
                  </a:lnTo>
                  <a:lnTo>
                    <a:pt x="1669" y="8"/>
                  </a:lnTo>
                  <a:lnTo>
                    <a:pt x="1603" y="7"/>
                  </a:lnTo>
                  <a:lnTo>
                    <a:pt x="1531" y="7"/>
                  </a:lnTo>
                  <a:lnTo>
                    <a:pt x="1456" y="6"/>
                  </a:lnTo>
                  <a:lnTo>
                    <a:pt x="1375" y="4"/>
                  </a:lnTo>
                  <a:lnTo>
                    <a:pt x="1293" y="4"/>
                  </a:lnTo>
                  <a:lnTo>
                    <a:pt x="1206" y="4"/>
                  </a:lnTo>
                  <a:lnTo>
                    <a:pt x="1120" y="3"/>
                  </a:lnTo>
                  <a:lnTo>
                    <a:pt x="1032" y="3"/>
                  </a:lnTo>
                  <a:lnTo>
                    <a:pt x="944" y="3"/>
                  </a:lnTo>
                  <a:lnTo>
                    <a:pt x="856" y="3"/>
                  </a:lnTo>
                  <a:lnTo>
                    <a:pt x="768" y="3"/>
                  </a:lnTo>
                  <a:lnTo>
                    <a:pt x="682" y="3"/>
                  </a:lnTo>
                  <a:lnTo>
                    <a:pt x="597" y="3"/>
                  </a:lnTo>
                  <a:lnTo>
                    <a:pt x="517" y="3"/>
                  </a:lnTo>
                  <a:lnTo>
                    <a:pt x="440" y="4"/>
                  </a:lnTo>
                  <a:lnTo>
                    <a:pt x="366" y="6"/>
                  </a:lnTo>
                  <a:lnTo>
                    <a:pt x="299" y="7"/>
                  </a:lnTo>
                  <a:lnTo>
                    <a:pt x="234" y="8"/>
                  </a:lnTo>
                  <a:lnTo>
                    <a:pt x="177" y="10"/>
                  </a:lnTo>
                  <a:lnTo>
                    <a:pt x="128" y="12"/>
                  </a:lnTo>
                  <a:lnTo>
                    <a:pt x="84" y="14"/>
                  </a:lnTo>
                  <a:lnTo>
                    <a:pt x="49" y="16"/>
                  </a:lnTo>
                  <a:lnTo>
                    <a:pt x="23" y="19"/>
                  </a:lnTo>
                  <a:lnTo>
                    <a:pt x="7" y="22"/>
                  </a:lnTo>
                  <a:lnTo>
                    <a:pt x="0" y="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1" name="Google Shape;591;p34"/>
            <p:cNvSpPr/>
            <p:nvPr/>
          </p:nvSpPr>
          <p:spPr>
            <a:xfrm>
              <a:off x="6480175" y="2111375"/>
              <a:ext cx="1724025" cy="1990725"/>
            </a:xfrm>
            <a:custGeom>
              <a:rect b="b" l="l" r="r" t="t"/>
              <a:pathLst>
                <a:path extrusionOk="0" h="1254" w="2172">
                  <a:moveTo>
                    <a:pt x="1088" y="1254"/>
                  </a:moveTo>
                  <a:lnTo>
                    <a:pt x="976" y="1251"/>
                  </a:lnTo>
                  <a:lnTo>
                    <a:pt x="867" y="1241"/>
                  </a:lnTo>
                  <a:lnTo>
                    <a:pt x="763" y="1226"/>
                  </a:lnTo>
                  <a:lnTo>
                    <a:pt x="664" y="1204"/>
                  </a:lnTo>
                  <a:lnTo>
                    <a:pt x="568" y="1178"/>
                  </a:lnTo>
                  <a:lnTo>
                    <a:pt x="479" y="1147"/>
                  </a:lnTo>
                  <a:lnTo>
                    <a:pt x="396" y="1111"/>
                  </a:lnTo>
                  <a:lnTo>
                    <a:pt x="319" y="1070"/>
                  </a:lnTo>
                  <a:lnTo>
                    <a:pt x="248" y="1026"/>
                  </a:lnTo>
                  <a:lnTo>
                    <a:pt x="185" y="978"/>
                  </a:lnTo>
                  <a:lnTo>
                    <a:pt x="130" y="926"/>
                  </a:lnTo>
                  <a:lnTo>
                    <a:pt x="86" y="871"/>
                  </a:lnTo>
                  <a:lnTo>
                    <a:pt x="49" y="814"/>
                  </a:lnTo>
                  <a:lnTo>
                    <a:pt x="22" y="754"/>
                  </a:lnTo>
                  <a:lnTo>
                    <a:pt x="5" y="691"/>
                  </a:lnTo>
                  <a:lnTo>
                    <a:pt x="0" y="628"/>
                  </a:lnTo>
                  <a:lnTo>
                    <a:pt x="5" y="563"/>
                  </a:lnTo>
                  <a:lnTo>
                    <a:pt x="22" y="501"/>
                  </a:lnTo>
                  <a:lnTo>
                    <a:pt x="49" y="440"/>
                  </a:lnTo>
                  <a:lnTo>
                    <a:pt x="86" y="383"/>
                  </a:lnTo>
                  <a:lnTo>
                    <a:pt x="130" y="328"/>
                  </a:lnTo>
                  <a:lnTo>
                    <a:pt x="185" y="276"/>
                  </a:lnTo>
                  <a:lnTo>
                    <a:pt x="248" y="229"/>
                  </a:lnTo>
                  <a:lnTo>
                    <a:pt x="319" y="183"/>
                  </a:lnTo>
                  <a:lnTo>
                    <a:pt x="396" y="143"/>
                  </a:lnTo>
                  <a:lnTo>
                    <a:pt x="479" y="107"/>
                  </a:lnTo>
                  <a:lnTo>
                    <a:pt x="568" y="75"/>
                  </a:lnTo>
                  <a:lnTo>
                    <a:pt x="664" y="50"/>
                  </a:lnTo>
                  <a:lnTo>
                    <a:pt x="763" y="29"/>
                  </a:lnTo>
                  <a:lnTo>
                    <a:pt x="867" y="13"/>
                  </a:lnTo>
                  <a:lnTo>
                    <a:pt x="976" y="3"/>
                  </a:lnTo>
                  <a:lnTo>
                    <a:pt x="1088" y="0"/>
                  </a:lnTo>
                  <a:lnTo>
                    <a:pt x="1198" y="3"/>
                  </a:lnTo>
                  <a:lnTo>
                    <a:pt x="1306" y="13"/>
                  </a:lnTo>
                  <a:lnTo>
                    <a:pt x="1410" y="29"/>
                  </a:lnTo>
                  <a:lnTo>
                    <a:pt x="1509" y="50"/>
                  </a:lnTo>
                  <a:lnTo>
                    <a:pt x="1605" y="75"/>
                  </a:lnTo>
                  <a:lnTo>
                    <a:pt x="1693" y="107"/>
                  </a:lnTo>
                  <a:lnTo>
                    <a:pt x="1777" y="143"/>
                  </a:lnTo>
                  <a:lnTo>
                    <a:pt x="1854" y="183"/>
                  </a:lnTo>
                  <a:lnTo>
                    <a:pt x="1924" y="229"/>
                  </a:lnTo>
                  <a:lnTo>
                    <a:pt x="1986" y="276"/>
                  </a:lnTo>
                  <a:lnTo>
                    <a:pt x="2041" y="328"/>
                  </a:lnTo>
                  <a:lnTo>
                    <a:pt x="2087" y="383"/>
                  </a:lnTo>
                  <a:lnTo>
                    <a:pt x="2122" y="440"/>
                  </a:lnTo>
                  <a:lnTo>
                    <a:pt x="2149" y="501"/>
                  </a:lnTo>
                  <a:lnTo>
                    <a:pt x="2166" y="563"/>
                  </a:lnTo>
                  <a:lnTo>
                    <a:pt x="2172" y="628"/>
                  </a:lnTo>
                  <a:lnTo>
                    <a:pt x="2166" y="691"/>
                  </a:lnTo>
                  <a:lnTo>
                    <a:pt x="2149" y="754"/>
                  </a:lnTo>
                  <a:lnTo>
                    <a:pt x="2122" y="814"/>
                  </a:lnTo>
                  <a:lnTo>
                    <a:pt x="2087" y="871"/>
                  </a:lnTo>
                  <a:lnTo>
                    <a:pt x="2041" y="926"/>
                  </a:lnTo>
                  <a:lnTo>
                    <a:pt x="1986" y="978"/>
                  </a:lnTo>
                  <a:lnTo>
                    <a:pt x="1924" y="1026"/>
                  </a:lnTo>
                  <a:lnTo>
                    <a:pt x="1854" y="1070"/>
                  </a:lnTo>
                  <a:lnTo>
                    <a:pt x="1777" y="1111"/>
                  </a:lnTo>
                  <a:lnTo>
                    <a:pt x="1693" y="1147"/>
                  </a:lnTo>
                  <a:lnTo>
                    <a:pt x="1605" y="1178"/>
                  </a:lnTo>
                  <a:lnTo>
                    <a:pt x="1509" y="1204"/>
                  </a:lnTo>
                  <a:lnTo>
                    <a:pt x="1410" y="1226"/>
                  </a:lnTo>
                  <a:lnTo>
                    <a:pt x="1306" y="1241"/>
                  </a:lnTo>
                  <a:lnTo>
                    <a:pt x="1198" y="1251"/>
                  </a:lnTo>
                  <a:lnTo>
                    <a:pt x="1088" y="1254"/>
                  </a:lnTo>
                  <a:close/>
                </a:path>
              </a:pathLst>
            </a:custGeom>
            <a:solidFill>
              <a:srgbClr val="0042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2" name="Google Shape;592;p34"/>
            <p:cNvSpPr/>
            <p:nvPr/>
          </p:nvSpPr>
          <p:spPr>
            <a:xfrm>
              <a:off x="6527800" y="2165350"/>
              <a:ext cx="1630362" cy="1881187"/>
            </a:xfrm>
            <a:custGeom>
              <a:rect b="b" l="l" r="r" t="t"/>
              <a:pathLst>
                <a:path extrusionOk="0" h="1185" w="2054">
                  <a:moveTo>
                    <a:pt x="1029" y="1185"/>
                  </a:moveTo>
                  <a:lnTo>
                    <a:pt x="924" y="1182"/>
                  </a:lnTo>
                  <a:lnTo>
                    <a:pt x="821" y="1174"/>
                  </a:lnTo>
                  <a:lnTo>
                    <a:pt x="722" y="1159"/>
                  </a:lnTo>
                  <a:lnTo>
                    <a:pt x="629" y="1139"/>
                  </a:lnTo>
                  <a:lnTo>
                    <a:pt x="539" y="1113"/>
                  </a:lnTo>
                  <a:lnTo>
                    <a:pt x="453" y="1084"/>
                  </a:lnTo>
                  <a:lnTo>
                    <a:pt x="374" y="1050"/>
                  </a:lnTo>
                  <a:lnTo>
                    <a:pt x="300" y="1012"/>
                  </a:lnTo>
                  <a:lnTo>
                    <a:pt x="234" y="969"/>
                  </a:lnTo>
                  <a:lnTo>
                    <a:pt x="176" y="924"/>
                  </a:lnTo>
                  <a:lnTo>
                    <a:pt x="124" y="875"/>
                  </a:lnTo>
                  <a:lnTo>
                    <a:pt x="80" y="823"/>
                  </a:lnTo>
                  <a:lnTo>
                    <a:pt x="45" y="769"/>
                  </a:lnTo>
                  <a:lnTo>
                    <a:pt x="20" y="712"/>
                  </a:lnTo>
                  <a:lnTo>
                    <a:pt x="5" y="654"/>
                  </a:lnTo>
                  <a:lnTo>
                    <a:pt x="0" y="594"/>
                  </a:lnTo>
                  <a:lnTo>
                    <a:pt x="5" y="533"/>
                  </a:lnTo>
                  <a:lnTo>
                    <a:pt x="20" y="474"/>
                  </a:lnTo>
                  <a:lnTo>
                    <a:pt x="45" y="417"/>
                  </a:lnTo>
                  <a:lnTo>
                    <a:pt x="80" y="363"/>
                  </a:lnTo>
                  <a:lnTo>
                    <a:pt x="124" y="311"/>
                  </a:lnTo>
                  <a:lnTo>
                    <a:pt x="176" y="261"/>
                  </a:lnTo>
                  <a:lnTo>
                    <a:pt x="234" y="216"/>
                  </a:lnTo>
                  <a:lnTo>
                    <a:pt x="300" y="174"/>
                  </a:lnTo>
                  <a:lnTo>
                    <a:pt x="374" y="135"/>
                  </a:lnTo>
                  <a:lnTo>
                    <a:pt x="453" y="102"/>
                  </a:lnTo>
                  <a:lnTo>
                    <a:pt x="539" y="72"/>
                  </a:lnTo>
                  <a:lnTo>
                    <a:pt x="629" y="47"/>
                  </a:lnTo>
                  <a:lnTo>
                    <a:pt x="722" y="26"/>
                  </a:lnTo>
                  <a:lnTo>
                    <a:pt x="821" y="12"/>
                  </a:lnTo>
                  <a:lnTo>
                    <a:pt x="924" y="3"/>
                  </a:lnTo>
                  <a:lnTo>
                    <a:pt x="1029" y="0"/>
                  </a:lnTo>
                  <a:lnTo>
                    <a:pt x="1133" y="3"/>
                  </a:lnTo>
                  <a:lnTo>
                    <a:pt x="1234" y="12"/>
                  </a:lnTo>
                  <a:lnTo>
                    <a:pt x="1333" y="26"/>
                  </a:lnTo>
                  <a:lnTo>
                    <a:pt x="1427" y="47"/>
                  </a:lnTo>
                  <a:lnTo>
                    <a:pt x="1516" y="72"/>
                  </a:lnTo>
                  <a:lnTo>
                    <a:pt x="1601" y="102"/>
                  </a:lnTo>
                  <a:lnTo>
                    <a:pt x="1680" y="135"/>
                  </a:lnTo>
                  <a:lnTo>
                    <a:pt x="1753" y="174"/>
                  </a:lnTo>
                  <a:lnTo>
                    <a:pt x="1819" y="216"/>
                  </a:lnTo>
                  <a:lnTo>
                    <a:pt x="1878" y="261"/>
                  </a:lnTo>
                  <a:lnTo>
                    <a:pt x="1929" y="311"/>
                  </a:lnTo>
                  <a:lnTo>
                    <a:pt x="1973" y="363"/>
                  </a:lnTo>
                  <a:lnTo>
                    <a:pt x="2008" y="417"/>
                  </a:lnTo>
                  <a:lnTo>
                    <a:pt x="2034" y="474"/>
                  </a:lnTo>
                  <a:lnTo>
                    <a:pt x="2048" y="533"/>
                  </a:lnTo>
                  <a:lnTo>
                    <a:pt x="2054" y="594"/>
                  </a:lnTo>
                  <a:lnTo>
                    <a:pt x="2048" y="654"/>
                  </a:lnTo>
                  <a:lnTo>
                    <a:pt x="2034" y="712"/>
                  </a:lnTo>
                  <a:lnTo>
                    <a:pt x="2008" y="769"/>
                  </a:lnTo>
                  <a:lnTo>
                    <a:pt x="1973" y="823"/>
                  </a:lnTo>
                  <a:lnTo>
                    <a:pt x="1929" y="875"/>
                  </a:lnTo>
                  <a:lnTo>
                    <a:pt x="1878" y="924"/>
                  </a:lnTo>
                  <a:lnTo>
                    <a:pt x="1819" y="969"/>
                  </a:lnTo>
                  <a:lnTo>
                    <a:pt x="1753" y="1012"/>
                  </a:lnTo>
                  <a:lnTo>
                    <a:pt x="1680" y="1050"/>
                  </a:lnTo>
                  <a:lnTo>
                    <a:pt x="1601" y="1084"/>
                  </a:lnTo>
                  <a:lnTo>
                    <a:pt x="1516" y="1113"/>
                  </a:lnTo>
                  <a:lnTo>
                    <a:pt x="1427" y="1139"/>
                  </a:lnTo>
                  <a:lnTo>
                    <a:pt x="1333" y="1159"/>
                  </a:lnTo>
                  <a:lnTo>
                    <a:pt x="1234" y="1174"/>
                  </a:lnTo>
                  <a:lnTo>
                    <a:pt x="1133" y="1182"/>
                  </a:lnTo>
                  <a:lnTo>
                    <a:pt x="1029" y="1185"/>
                  </a:lnTo>
                  <a:close/>
                </a:path>
              </a:pathLst>
            </a:custGeom>
            <a:solidFill>
              <a:srgbClr val="63A8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3" name="Google Shape;593;p34"/>
            <p:cNvSpPr/>
            <p:nvPr/>
          </p:nvSpPr>
          <p:spPr>
            <a:xfrm>
              <a:off x="6527800" y="3103562"/>
              <a:ext cx="379412" cy="722312"/>
            </a:xfrm>
            <a:custGeom>
              <a:rect b="b" l="l" r="r" t="t"/>
              <a:pathLst>
                <a:path extrusionOk="0" h="455" w="478">
                  <a:moveTo>
                    <a:pt x="379" y="183"/>
                  </a:moveTo>
                  <a:lnTo>
                    <a:pt x="377" y="169"/>
                  </a:lnTo>
                  <a:lnTo>
                    <a:pt x="361" y="149"/>
                  </a:lnTo>
                  <a:lnTo>
                    <a:pt x="332" y="124"/>
                  </a:lnTo>
                  <a:lnTo>
                    <a:pt x="297" y="97"/>
                  </a:lnTo>
                  <a:lnTo>
                    <a:pt x="264" y="70"/>
                  </a:lnTo>
                  <a:lnTo>
                    <a:pt x="233" y="47"/>
                  </a:lnTo>
                  <a:lnTo>
                    <a:pt x="212" y="29"/>
                  </a:lnTo>
                  <a:lnTo>
                    <a:pt x="209" y="19"/>
                  </a:lnTo>
                  <a:lnTo>
                    <a:pt x="22" y="0"/>
                  </a:lnTo>
                  <a:lnTo>
                    <a:pt x="20" y="1"/>
                  </a:lnTo>
                  <a:lnTo>
                    <a:pt x="14" y="3"/>
                  </a:lnTo>
                  <a:lnTo>
                    <a:pt x="7" y="6"/>
                  </a:lnTo>
                  <a:lnTo>
                    <a:pt x="0" y="9"/>
                  </a:lnTo>
                  <a:lnTo>
                    <a:pt x="3" y="47"/>
                  </a:lnTo>
                  <a:lnTo>
                    <a:pt x="11" y="84"/>
                  </a:lnTo>
                  <a:lnTo>
                    <a:pt x="22" y="120"/>
                  </a:lnTo>
                  <a:lnTo>
                    <a:pt x="34" y="155"/>
                  </a:lnTo>
                  <a:lnTo>
                    <a:pt x="53" y="184"/>
                  </a:lnTo>
                  <a:lnTo>
                    <a:pt x="75" y="213"/>
                  </a:lnTo>
                  <a:lnTo>
                    <a:pt x="99" y="242"/>
                  </a:lnTo>
                  <a:lnTo>
                    <a:pt x="122" y="269"/>
                  </a:lnTo>
                  <a:lnTo>
                    <a:pt x="148" y="298"/>
                  </a:lnTo>
                  <a:lnTo>
                    <a:pt x="176" y="324"/>
                  </a:lnTo>
                  <a:lnTo>
                    <a:pt x="203" y="351"/>
                  </a:lnTo>
                  <a:lnTo>
                    <a:pt x="231" y="375"/>
                  </a:lnTo>
                  <a:lnTo>
                    <a:pt x="245" y="386"/>
                  </a:lnTo>
                  <a:lnTo>
                    <a:pt x="262" y="396"/>
                  </a:lnTo>
                  <a:lnTo>
                    <a:pt x="278" y="407"/>
                  </a:lnTo>
                  <a:lnTo>
                    <a:pt x="295" y="416"/>
                  </a:lnTo>
                  <a:lnTo>
                    <a:pt x="313" y="426"/>
                  </a:lnTo>
                  <a:lnTo>
                    <a:pt x="330" y="436"/>
                  </a:lnTo>
                  <a:lnTo>
                    <a:pt x="348" y="445"/>
                  </a:lnTo>
                  <a:lnTo>
                    <a:pt x="366" y="455"/>
                  </a:lnTo>
                  <a:lnTo>
                    <a:pt x="374" y="445"/>
                  </a:lnTo>
                  <a:lnTo>
                    <a:pt x="383" y="436"/>
                  </a:lnTo>
                  <a:lnTo>
                    <a:pt x="394" y="424"/>
                  </a:lnTo>
                  <a:lnTo>
                    <a:pt x="405" y="412"/>
                  </a:lnTo>
                  <a:lnTo>
                    <a:pt x="416" y="401"/>
                  </a:lnTo>
                  <a:lnTo>
                    <a:pt x="429" y="389"/>
                  </a:lnTo>
                  <a:lnTo>
                    <a:pt x="440" y="377"/>
                  </a:lnTo>
                  <a:lnTo>
                    <a:pt x="453" y="366"/>
                  </a:lnTo>
                  <a:lnTo>
                    <a:pt x="467" y="338"/>
                  </a:lnTo>
                  <a:lnTo>
                    <a:pt x="475" y="298"/>
                  </a:lnTo>
                  <a:lnTo>
                    <a:pt x="478" y="262"/>
                  </a:lnTo>
                  <a:lnTo>
                    <a:pt x="478" y="246"/>
                  </a:lnTo>
                  <a:lnTo>
                    <a:pt x="282" y="281"/>
                  </a:lnTo>
                  <a:lnTo>
                    <a:pt x="286" y="278"/>
                  </a:lnTo>
                  <a:lnTo>
                    <a:pt x="293" y="269"/>
                  </a:lnTo>
                  <a:lnTo>
                    <a:pt x="306" y="258"/>
                  </a:lnTo>
                  <a:lnTo>
                    <a:pt x="322" y="243"/>
                  </a:lnTo>
                  <a:lnTo>
                    <a:pt x="339" y="226"/>
                  </a:lnTo>
                  <a:lnTo>
                    <a:pt x="354" y="210"/>
                  </a:lnTo>
                  <a:lnTo>
                    <a:pt x="368" y="195"/>
                  </a:lnTo>
                  <a:lnTo>
                    <a:pt x="379" y="1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4" name="Google Shape;594;p34"/>
            <p:cNvSpPr/>
            <p:nvPr/>
          </p:nvSpPr>
          <p:spPr>
            <a:xfrm>
              <a:off x="6530975" y="3171825"/>
              <a:ext cx="349250" cy="615950"/>
            </a:xfrm>
            <a:custGeom>
              <a:rect b="b" l="l" r="r" t="t"/>
              <a:pathLst>
                <a:path extrusionOk="0" h="388" w="440">
                  <a:moveTo>
                    <a:pt x="329" y="139"/>
                  </a:moveTo>
                  <a:lnTo>
                    <a:pt x="329" y="128"/>
                  </a:lnTo>
                  <a:lnTo>
                    <a:pt x="316" y="111"/>
                  </a:lnTo>
                  <a:lnTo>
                    <a:pt x="296" y="92"/>
                  </a:lnTo>
                  <a:lnTo>
                    <a:pt x="272" y="70"/>
                  </a:lnTo>
                  <a:lnTo>
                    <a:pt x="246" y="50"/>
                  </a:lnTo>
                  <a:lnTo>
                    <a:pt x="224" y="31"/>
                  </a:lnTo>
                  <a:lnTo>
                    <a:pt x="211" y="17"/>
                  </a:lnTo>
                  <a:lnTo>
                    <a:pt x="208" y="8"/>
                  </a:lnTo>
                  <a:lnTo>
                    <a:pt x="0" y="0"/>
                  </a:lnTo>
                  <a:lnTo>
                    <a:pt x="6" y="28"/>
                  </a:lnTo>
                  <a:lnTo>
                    <a:pt x="11" y="56"/>
                  </a:lnTo>
                  <a:lnTo>
                    <a:pt x="20" y="83"/>
                  </a:lnTo>
                  <a:lnTo>
                    <a:pt x="31" y="110"/>
                  </a:lnTo>
                  <a:lnTo>
                    <a:pt x="46" y="137"/>
                  </a:lnTo>
                  <a:lnTo>
                    <a:pt x="61" y="163"/>
                  </a:lnTo>
                  <a:lnTo>
                    <a:pt x="79" y="188"/>
                  </a:lnTo>
                  <a:lnTo>
                    <a:pt x="97" y="214"/>
                  </a:lnTo>
                  <a:lnTo>
                    <a:pt x="119" y="238"/>
                  </a:lnTo>
                  <a:lnTo>
                    <a:pt x="141" y="261"/>
                  </a:lnTo>
                  <a:lnTo>
                    <a:pt x="167" y="285"/>
                  </a:lnTo>
                  <a:lnTo>
                    <a:pt x="195" y="307"/>
                  </a:lnTo>
                  <a:lnTo>
                    <a:pt x="222" y="328"/>
                  </a:lnTo>
                  <a:lnTo>
                    <a:pt x="253" y="349"/>
                  </a:lnTo>
                  <a:lnTo>
                    <a:pt x="285" y="369"/>
                  </a:lnTo>
                  <a:lnTo>
                    <a:pt x="318" y="388"/>
                  </a:lnTo>
                  <a:lnTo>
                    <a:pt x="327" y="380"/>
                  </a:lnTo>
                  <a:lnTo>
                    <a:pt x="338" y="370"/>
                  </a:lnTo>
                  <a:lnTo>
                    <a:pt x="349" y="360"/>
                  </a:lnTo>
                  <a:lnTo>
                    <a:pt x="362" y="348"/>
                  </a:lnTo>
                  <a:lnTo>
                    <a:pt x="374" y="337"/>
                  </a:lnTo>
                  <a:lnTo>
                    <a:pt x="387" y="326"/>
                  </a:lnTo>
                  <a:lnTo>
                    <a:pt x="402" y="314"/>
                  </a:lnTo>
                  <a:lnTo>
                    <a:pt x="415" y="303"/>
                  </a:lnTo>
                  <a:lnTo>
                    <a:pt x="428" y="285"/>
                  </a:lnTo>
                  <a:lnTo>
                    <a:pt x="437" y="262"/>
                  </a:lnTo>
                  <a:lnTo>
                    <a:pt x="440" y="243"/>
                  </a:lnTo>
                  <a:lnTo>
                    <a:pt x="440" y="236"/>
                  </a:lnTo>
                  <a:lnTo>
                    <a:pt x="230" y="269"/>
                  </a:lnTo>
                  <a:lnTo>
                    <a:pt x="233" y="264"/>
                  </a:lnTo>
                  <a:lnTo>
                    <a:pt x="242" y="252"/>
                  </a:lnTo>
                  <a:lnTo>
                    <a:pt x="255" y="234"/>
                  </a:lnTo>
                  <a:lnTo>
                    <a:pt x="272" y="213"/>
                  </a:lnTo>
                  <a:lnTo>
                    <a:pt x="288" y="190"/>
                  </a:lnTo>
                  <a:lnTo>
                    <a:pt x="305" y="169"/>
                  </a:lnTo>
                  <a:lnTo>
                    <a:pt x="319" y="151"/>
                  </a:lnTo>
                  <a:lnTo>
                    <a:pt x="329" y="139"/>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5" name="Google Shape;595;p34"/>
            <p:cNvSpPr/>
            <p:nvPr/>
          </p:nvSpPr>
          <p:spPr>
            <a:xfrm>
              <a:off x="6926262" y="3097212"/>
              <a:ext cx="749300" cy="931862"/>
            </a:xfrm>
            <a:custGeom>
              <a:rect b="b" l="l" r="r" t="t"/>
              <a:pathLst>
                <a:path extrusionOk="0" h="587" w="945">
                  <a:moveTo>
                    <a:pt x="162" y="19"/>
                  </a:moveTo>
                  <a:lnTo>
                    <a:pt x="328" y="29"/>
                  </a:lnTo>
                  <a:lnTo>
                    <a:pt x="490" y="77"/>
                  </a:lnTo>
                  <a:lnTo>
                    <a:pt x="609" y="89"/>
                  </a:lnTo>
                  <a:lnTo>
                    <a:pt x="802" y="14"/>
                  </a:lnTo>
                  <a:lnTo>
                    <a:pt x="945" y="0"/>
                  </a:lnTo>
                  <a:lnTo>
                    <a:pt x="873" y="143"/>
                  </a:lnTo>
                  <a:lnTo>
                    <a:pt x="692" y="153"/>
                  </a:lnTo>
                  <a:lnTo>
                    <a:pt x="574" y="190"/>
                  </a:lnTo>
                  <a:lnTo>
                    <a:pt x="552" y="297"/>
                  </a:lnTo>
                  <a:lnTo>
                    <a:pt x="699" y="468"/>
                  </a:lnTo>
                  <a:lnTo>
                    <a:pt x="585" y="587"/>
                  </a:lnTo>
                  <a:lnTo>
                    <a:pt x="580" y="587"/>
                  </a:lnTo>
                  <a:lnTo>
                    <a:pt x="574" y="587"/>
                  </a:lnTo>
                  <a:lnTo>
                    <a:pt x="569" y="587"/>
                  </a:lnTo>
                  <a:lnTo>
                    <a:pt x="561" y="587"/>
                  </a:lnTo>
                  <a:lnTo>
                    <a:pt x="231" y="474"/>
                  </a:lnTo>
                  <a:lnTo>
                    <a:pt x="92" y="352"/>
                  </a:lnTo>
                  <a:lnTo>
                    <a:pt x="125" y="217"/>
                  </a:lnTo>
                  <a:lnTo>
                    <a:pt x="20" y="140"/>
                  </a:lnTo>
                  <a:lnTo>
                    <a:pt x="0" y="20"/>
                  </a:lnTo>
                  <a:lnTo>
                    <a:pt x="136" y="110"/>
                  </a:lnTo>
                  <a:lnTo>
                    <a:pt x="162" y="1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6" name="Google Shape;596;p34"/>
            <p:cNvSpPr/>
            <p:nvPr/>
          </p:nvSpPr>
          <p:spPr>
            <a:xfrm>
              <a:off x="6965950" y="3163887"/>
              <a:ext cx="649287" cy="847725"/>
            </a:xfrm>
            <a:custGeom>
              <a:rect b="b" l="l" r="r" t="t"/>
              <a:pathLst>
                <a:path extrusionOk="0" h="534" w="818">
                  <a:moveTo>
                    <a:pt x="695" y="11"/>
                  </a:moveTo>
                  <a:lnTo>
                    <a:pt x="533" y="76"/>
                  </a:lnTo>
                  <a:lnTo>
                    <a:pt x="431" y="65"/>
                  </a:lnTo>
                  <a:lnTo>
                    <a:pt x="293" y="24"/>
                  </a:lnTo>
                  <a:lnTo>
                    <a:pt x="150" y="15"/>
                  </a:lnTo>
                  <a:lnTo>
                    <a:pt x="123" y="112"/>
                  </a:lnTo>
                  <a:lnTo>
                    <a:pt x="0" y="31"/>
                  </a:lnTo>
                  <a:lnTo>
                    <a:pt x="31" y="117"/>
                  </a:lnTo>
                  <a:lnTo>
                    <a:pt x="121" y="185"/>
                  </a:lnTo>
                  <a:lnTo>
                    <a:pt x="79" y="305"/>
                  </a:lnTo>
                  <a:lnTo>
                    <a:pt x="207" y="429"/>
                  </a:lnTo>
                  <a:lnTo>
                    <a:pt x="504" y="534"/>
                  </a:lnTo>
                  <a:lnTo>
                    <a:pt x="621" y="422"/>
                  </a:lnTo>
                  <a:lnTo>
                    <a:pt x="469" y="265"/>
                  </a:lnTo>
                  <a:lnTo>
                    <a:pt x="484" y="153"/>
                  </a:lnTo>
                  <a:lnTo>
                    <a:pt x="583" y="93"/>
                  </a:lnTo>
                  <a:lnTo>
                    <a:pt x="759" y="91"/>
                  </a:lnTo>
                  <a:lnTo>
                    <a:pt x="818" y="0"/>
                  </a:lnTo>
                  <a:lnTo>
                    <a:pt x="695" y="11"/>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7" name="Google Shape;597;p34"/>
            <p:cNvSpPr/>
            <p:nvPr/>
          </p:nvSpPr>
          <p:spPr>
            <a:xfrm>
              <a:off x="7199312" y="2251075"/>
              <a:ext cx="949325" cy="1128712"/>
            </a:xfrm>
            <a:custGeom>
              <a:rect b="b" l="l" r="r" t="t"/>
              <a:pathLst>
                <a:path extrusionOk="0" h="711" w="1196">
                  <a:moveTo>
                    <a:pt x="607" y="0"/>
                  </a:moveTo>
                  <a:lnTo>
                    <a:pt x="528" y="42"/>
                  </a:lnTo>
                  <a:lnTo>
                    <a:pt x="396" y="42"/>
                  </a:lnTo>
                  <a:lnTo>
                    <a:pt x="224" y="72"/>
                  </a:lnTo>
                  <a:lnTo>
                    <a:pt x="40" y="118"/>
                  </a:lnTo>
                  <a:lnTo>
                    <a:pt x="40" y="166"/>
                  </a:lnTo>
                  <a:lnTo>
                    <a:pt x="194" y="195"/>
                  </a:lnTo>
                  <a:lnTo>
                    <a:pt x="325" y="248"/>
                  </a:lnTo>
                  <a:lnTo>
                    <a:pt x="82" y="360"/>
                  </a:lnTo>
                  <a:lnTo>
                    <a:pt x="0" y="466"/>
                  </a:lnTo>
                  <a:lnTo>
                    <a:pt x="112" y="524"/>
                  </a:lnTo>
                  <a:lnTo>
                    <a:pt x="325" y="483"/>
                  </a:lnTo>
                  <a:lnTo>
                    <a:pt x="488" y="453"/>
                  </a:lnTo>
                  <a:lnTo>
                    <a:pt x="640" y="471"/>
                  </a:lnTo>
                  <a:lnTo>
                    <a:pt x="803" y="448"/>
                  </a:lnTo>
                  <a:lnTo>
                    <a:pt x="884" y="559"/>
                  </a:lnTo>
                  <a:lnTo>
                    <a:pt x="996" y="671"/>
                  </a:lnTo>
                  <a:lnTo>
                    <a:pt x="1047" y="711"/>
                  </a:lnTo>
                  <a:lnTo>
                    <a:pt x="1099" y="612"/>
                  </a:lnTo>
                  <a:lnTo>
                    <a:pt x="1108" y="494"/>
                  </a:lnTo>
                  <a:lnTo>
                    <a:pt x="1196" y="494"/>
                  </a:lnTo>
                  <a:lnTo>
                    <a:pt x="1188" y="453"/>
                  </a:lnTo>
                  <a:lnTo>
                    <a:pt x="1176" y="413"/>
                  </a:lnTo>
                  <a:lnTo>
                    <a:pt x="1159" y="375"/>
                  </a:lnTo>
                  <a:lnTo>
                    <a:pt x="1137" y="336"/>
                  </a:lnTo>
                  <a:lnTo>
                    <a:pt x="1113" y="299"/>
                  </a:lnTo>
                  <a:lnTo>
                    <a:pt x="1084" y="263"/>
                  </a:lnTo>
                  <a:lnTo>
                    <a:pt x="1051" y="230"/>
                  </a:lnTo>
                  <a:lnTo>
                    <a:pt x="1014" y="196"/>
                  </a:lnTo>
                  <a:lnTo>
                    <a:pt x="974" y="165"/>
                  </a:lnTo>
                  <a:lnTo>
                    <a:pt x="930" y="135"/>
                  </a:lnTo>
                  <a:lnTo>
                    <a:pt x="884" y="108"/>
                  </a:lnTo>
                  <a:lnTo>
                    <a:pt x="834" y="81"/>
                  </a:lnTo>
                  <a:lnTo>
                    <a:pt x="781" y="58"/>
                  </a:lnTo>
                  <a:lnTo>
                    <a:pt x="726" y="37"/>
                  </a:lnTo>
                  <a:lnTo>
                    <a:pt x="668" y="17"/>
                  </a:lnTo>
                  <a:lnTo>
                    <a:pt x="60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8" name="Google Shape;598;p34"/>
            <p:cNvSpPr/>
            <p:nvPr/>
          </p:nvSpPr>
          <p:spPr>
            <a:xfrm>
              <a:off x="7277100" y="2278062"/>
              <a:ext cx="869950" cy="1014412"/>
            </a:xfrm>
            <a:custGeom>
              <a:rect b="b" l="l" r="r" t="t"/>
              <a:pathLst>
                <a:path extrusionOk="0" h="639" w="1095">
                  <a:moveTo>
                    <a:pt x="572" y="0"/>
                  </a:moveTo>
                  <a:lnTo>
                    <a:pt x="448" y="69"/>
                  </a:lnTo>
                  <a:lnTo>
                    <a:pt x="336" y="69"/>
                  </a:lnTo>
                  <a:lnTo>
                    <a:pt x="189" y="93"/>
                  </a:lnTo>
                  <a:lnTo>
                    <a:pt x="31" y="117"/>
                  </a:lnTo>
                  <a:lnTo>
                    <a:pt x="31" y="151"/>
                  </a:lnTo>
                  <a:lnTo>
                    <a:pt x="182" y="184"/>
                  </a:lnTo>
                  <a:lnTo>
                    <a:pt x="275" y="243"/>
                  </a:lnTo>
                  <a:lnTo>
                    <a:pt x="68" y="339"/>
                  </a:lnTo>
                  <a:lnTo>
                    <a:pt x="0" y="427"/>
                  </a:lnTo>
                  <a:lnTo>
                    <a:pt x="70" y="469"/>
                  </a:lnTo>
                  <a:lnTo>
                    <a:pt x="270" y="424"/>
                  </a:lnTo>
                  <a:lnTo>
                    <a:pt x="413" y="418"/>
                  </a:lnTo>
                  <a:lnTo>
                    <a:pt x="543" y="433"/>
                  </a:lnTo>
                  <a:lnTo>
                    <a:pt x="726" y="394"/>
                  </a:lnTo>
                  <a:lnTo>
                    <a:pt x="802" y="491"/>
                  </a:lnTo>
                  <a:lnTo>
                    <a:pt x="879" y="593"/>
                  </a:lnTo>
                  <a:lnTo>
                    <a:pt x="921" y="639"/>
                  </a:lnTo>
                  <a:lnTo>
                    <a:pt x="932" y="552"/>
                  </a:lnTo>
                  <a:lnTo>
                    <a:pt x="941" y="453"/>
                  </a:lnTo>
                  <a:lnTo>
                    <a:pt x="1095" y="455"/>
                  </a:lnTo>
                  <a:lnTo>
                    <a:pt x="1086" y="419"/>
                  </a:lnTo>
                  <a:lnTo>
                    <a:pt x="1073" y="383"/>
                  </a:lnTo>
                  <a:lnTo>
                    <a:pt x="1057" y="348"/>
                  </a:lnTo>
                  <a:lnTo>
                    <a:pt x="1036" y="314"/>
                  </a:lnTo>
                  <a:lnTo>
                    <a:pt x="1014" y="280"/>
                  </a:lnTo>
                  <a:lnTo>
                    <a:pt x="987" y="249"/>
                  </a:lnTo>
                  <a:lnTo>
                    <a:pt x="958" y="217"/>
                  </a:lnTo>
                  <a:lnTo>
                    <a:pt x="926" y="187"/>
                  </a:lnTo>
                  <a:lnTo>
                    <a:pt x="892" y="159"/>
                  </a:lnTo>
                  <a:lnTo>
                    <a:pt x="853" y="131"/>
                  </a:lnTo>
                  <a:lnTo>
                    <a:pt x="813" y="106"/>
                  </a:lnTo>
                  <a:lnTo>
                    <a:pt x="769" y="81"/>
                  </a:lnTo>
                  <a:lnTo>
                    <a:pt x="723" y="58"/>
                  </a:lnTo>
                  <a:lnTo>
                    <a:pt x="675" y="37"/>
                  </a:lnTo>
                  <a:lnTo>
                    <a:pt x="626" y="18"/>
                  </a:lnTo>
                  <a:lnTo>
                    <a:pt x="572" y="0"/>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9" name="Google Shape;599;p34"/>
            <p:cNvSpPr/>
            <p:nvPr/>
          </p:nvSpPr>
          <p:spPr>
            <a:xfrm>
              <a:off x="6864350" y="2165350"/>
              <a:ext cx="536575" cy="309562"/>
            </a:xfrm>
            <a:custGeom>
              <a:rect b="b" l="l" r="r" t="t"/>
              <a:pathLst>
                <a:path extrusionOk="0" h="195" w="677">
                  <a:moveTo>
                    <a:pt x="677" y="2"/>
                  </a:moveTo>
                  <a:lnTo>
                    <a:pt x="668" y="2"/>
                  </a:lnTo>
                  <a:lnTo>
                    <a:pt x="659" y="1"/>
                  </a:lnTo>
                  <a:lnTo>
                    <a:pt x="650" y="1"/>
                  </a:lnTo>
                  <a:lnTo>
                    <a:pt x="642" y="1"/>
                  </a:lnTo>
                  <a:lnTo>
                    <a:pt x="633" y="0"/>
                  </a:lnTo>
                  <a:lnTo>
                    <a:pt x="624" y="0"/>
                  </a:lnTo>
                  <a:lnTo>
                    <a:pt x="615" y="0"/>
                  </a:lnTo>
                  <a:lnTo>
                    <a:pt x="606" y="0"/>
                  </a:lnTo>
                  <a:lnTo>
                    <a:pt x="567" y="0"/>
                  </a:lnTo>
                  <a:lnTo>
                    <a:pt x="529" y="2"/>
                  </a:lnTo>
                  <a:lnTo>
                    <a:pt x="492" y="3"/>
                  </a:lnTo>
                  <a:lnTo>
                    <a:pt x="455" y="6"/>
                  </a:lnTo>
                  <a:lnTo>
                    <a:pt x="418" y="10"/>
                  </a:lnTo>
                  <a:lnTo>
                    <a:pt x="382" y="14"/>
                  </a:lnTo>
                  <a:lnTo>
                    <a:pt x="347" y="19"/>
                  </a:lnTo>
                  <a:lnTo>
                    <a:pt x="312" y="24"/>
                  </a:lnTo>
                  <a:lnTo>
                    <a:pt x="277" y="32"/>
                  </a:lnTo>
                  <a:lnTo>
                    <a:pt x="242" y="38"/>
                  </a:lnTo>
                  <a:lnTo>
                    <a:pt x="209" y="47"/>
                  </a:lnTo>
                  <a:lnTo>
                    <a:pt x="176" y="54"/>
                  </a:lnTo>
                  <a:lnTo>
                    <a:pt x="145" y="63"/>
                  </a:lnTo>
                  <a:lnTo>
                    <a:pt x="112" y="73"/>
                  </a:lnTo>
                  <a:lnTo>
                    <a:pt x="81" y="84"/>
                  </a:lnTo>
                  <a:lnTo>
                    <a:pt x="52" y="94"/>
                  </a:lnTo>
                  <a:lnTo>
                    <a:pt x="52" y="95"/>
                  </a:lnTo>
                  <a:lnTo>
                    <a:pt x="0" y="171"/>
                  </a:lnTo>
                  <a:lnTo>
                    <a:pt x="143" y="195"/>
                  </a:lnTo>
                  <a:lnTo>
                    <a:pt x="285" y="119"/>
                  </a:lnTo>
                  <a:lnTo>
                    <a:pt x="347" y="130"/>
                  </a:lnTo>
                  <a:lnTo>
                    <a:pt x="499" y="31"/>
                  </a:lnTo>
                  <a:lnTo>
                    <a:pt x="672" y="7"/>
                  </a:lnTo>
                  <a:lnTo>
                    <a:pt x="677"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0" name="Google Shape;600;p34"/>
            <p:cNvSpPr/>
            <p:nvPr/>
          </p:nvSpPr>
          <p:spPr>
            <a:xfrm>
              <a:off x="6905625" y="2165350"/>
              <a:ext cx="446087" cy="271462"/>
            </a:xfrm>
            <a:custGeom>
              <a:rect b="b" l="l" r="r" t="t"/>
              <a:pathLst>
                <a:path extrusionOk="0" h="171" w="562">
                  <a:moveTo>
                    <a:pt x="553" y="0"/>
                  </a:moveTo>
                  <a:lnTo>
                    <a:pt x="518" y="0"/>
                  </a:lnTo>
                  <a:lnTo>
                    <a:pt x="483" y="1"/>
                  </a:lnTo>
                  <a:lnTo>
                    <a:pt x="448" y="3"/>
                  </a:lnTo>
                  <a:lnTo>
                    <a:pt x="415" y="5"/>
                  </a:lnTo>
                  <a:lnTo>
                    <a:pt x="382" y="8"/>
                  </a:lnTo>
                  <a:lnTo>
                    <a:pt x="349" y="12"/>
                  </a:lnTo>
                  <a:lnTo>
                    <a:pt x="316" y="16"/>
                  </a:lnTo>
                  <a:lnTo>
                    <a:pt x="285" y="20"/>
                  </a:lnTo>
                  <a:lnTo>
                    <a:pt x="252" y="25"/>
                  </a:lnTo>
                  <a:lnTo>
                    <a:pt x="221" y="32"/>
                  </a:lnTo>
                  <a:lnTo>
                    <a:pt x="189" y="38"/>
                  </a:lnTo>
                  <a:lnTo>
                    <a:pt x="160" y="46"/>
                  </a:lnTo>
                  <a:lnTo>
                    <a:pt x="129" y="53"/>
                  </a:lnTo>
                  <a:lnTo>
                    <a:pt x="100" y="60"/>
                  </a:lnTo>
                  <a:lnTo>
                    <a:pt x="72" y="69"/>
                  </a:lnTo>
                  <a:lnTo>
                    <a:pt x="43" y="78"/>
                  </a:lnTo>
                  <a:lnTo>
                    <a:pt x="44" y="93"/>
                  </a:lnTo>
                  <a:lnTo>
                    <a:pt x="0" y="159"/>
                  </a:lnTo>
                  <a:lnTo>
                    <a:pt x="85" y="171"/>
                  </a:lnTo>
                  <a:lnTo>
                    <a:pt x="233" y="96"/>
                  </a:lnTo>
                  <a:lnTo>
                    <a:pt x="283" y="108"/>
                  </a:lnTo>
                  <a:lnTo>
                    <a:pt x="402" y="19"/>
                  </a:lnTo>
                  <a:lnTo>
                    <a:pt x="562" y="1"/>
                  </a:lnTo>
                  <a:lnTo>
                    <a:pt x="560" y="1"/>
                  </a:lnTo>
                  <a:lnTo>
                    <a:pt x="558" y="0"/>
                  </a:lnTo>
                  <a:lnTo>
                    <a:pt x="554" y="0"/>
                  </a:lnTo>
                  <a:lnTo>
                    <a:pt x="553" y="0"/>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1" name="Google Shape;601;p34"/>
            <p:cNvSpPr/>
            <p:nvPr/>
          </p:nvSpPr>
          <p:spPr>
            <a:xfrm>
              <a:off x="6699250" y="2643187"/>
              <a:ext cx="220662" cy="549275"/>
            </a:xfrm>
            <a:custGeom>
              <a:rect b="b" l="l" r="r" t="t"/>
              <a:pathLst>
                <a:path extrusionOk="0" h="346" w="279">
                  <a:moveTo>
                    <a:pt x="248" y="111"/>
                  </a:moveTo>
                  <a:lnTo>
                    <a:pt x="150" y="0"/>
                  </a:lnTo>
                  <a:lnTo>
                    <a:pt x="64" y="41"/>
                  </a:lnTo>
                  <a:lnTo>
                    <a:pt x="0" y="137"/>
                  </a:lnTo>
                  <a:lnTo>
                    <a:pt x="110" y="160"/>
                  </a:lnTo>
                  <a:lnTo>
                    <a:pt x="97" y="178"/>
                  </a:lnTo>
                  <a:lnTo>
                    <a:pt x="88" y="198"/>
                  </a:lnTo>
                  <a:lnTo>
                    <a:pt x="84" y="219"/>
                  </a:lnTo>
                  <a:lnTo>
                    <a:pt x="92" y="236"/>
                  </a:lnTo>
                  <a:lnTo>
                    <a:pt x="97" y="249"/>
                  </a:lnTo>
                  <a:lnTo>
                    <a:pt x="101" y="268"/>
                  </a:lnTo>
                  <a:lnTo>
                    <a:pt x="110" y="290"/>
                  </a:lnTo>
                  <a:lnTo>
                    <a:pt x="125" y="306"/>
                  </a:lnTo>
                  <a:lnTo>
                    <a:pt x="149" y="346"/>
                  </a:lnTo>
                  <a:lnTo>
                    <a:pt x="279" y="259"/>
                  </a:lnTo>
                  <a:lnTo>
                    <a:pt x="248" y="1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2" name="Google Shape;602;p34"/>
            <p:cNvSpPr/>
            <p:nvPr/>
          </p:nvSpPr>
          <p:spPr>
            <a:xfrm>
              <a:off x="6726237" y="2687637"/>
              <a:ext cx="171450" cy="452437"/>
            </a:xfrm>
            <a:custGeom>
              <a:rect b="b" l="l" r="r" t="t"/>
              <a:pathLst>
                <a:path extrusionOk="0" h="285" w="216">
                  <a:moveTo>
                    <a:pt x="128" y="125"/>
                  </a:moveTo>
                  <a:lnTo>
                    <a:pt x="127" y="127"/>
                  </a:lnTo>
                  <a:lnTo>
                    <a:pt x="119" y="133"/>
                  </a:lnTo>
                  <a:lnTo>
                    <a:pt x="110" y="142"/>
                  </a:lnTo>
                  <a:lnTo>
                    <a:pt x="101" y="154"/>
                  </a:lnTo>
                  <a:lnTo>
                    <a:pt x="94" y="165"/>
                  </a:lnTo>
                  <a:lnTo>
                    <a:pt x="86" y="178"/>
                  </a:lnTo>
                  <a:lnTo>
                    <a:pt x="84" y="190"/>
                  </a:lnTo>
                  <a:lnTo>
                    <a:pt x="88" y="199"/>
                  </a:lnTo>
                  <a:lnTo>
                    <a:pt x="103" y="222"/>
                  </a:lnTo>
                  <a:lnTo>
                    <a:pt x="116" y="250"/>
                  </a:lnTo>
                  <a:lnTo>
                    <a:pt x="125" y="274"/>
                  </a:lnTo>
                  <a:lnTo>
                    <a:pt x="128" y="285"/>
                  </a:lnTo>
                  <a:lnTo>
                    <a:pt x="216" y="228"/>
                  </a:lnTo>
                  <a:lnTo>
                    <a:pt x="178" y="85"/>
                  </a:lnTo>
                  <a:lnTo>
                    <a:pt x="108" y="0"/>
                  </a:lnTo>
                  <a:lnTo>
                    <a:pt x="59" y="22"/>
                  </a:lnTo>
                  <a:lnTo>
                    <a:pt x="0" y="96"/>
                  </a:lnTo>
                  <a:lnTo>
                    <a:pt x="128" y="125"/>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3" name="Google Shape;603;p34"/>
            <p:cNvSpPr/>
            <p:nvPr/>
          </p:nvSpPr>
          <p:spPr>
            <a:xfrm>
              <a:off x="6145212" y="1831975"/>
              <a:ext cx="319087" cy="401637"/>
            </a:xfrm>
            <a:custGeom>
              <a:rect b="b" l="l" r="r" t="t"/>
              <a:pathLst>
                <a:path extrusionOk="0" h="253" w="404">
                  <a:moveTo>
                    <a:pt x="226" y="0"/>
                  </a:moveTo>
                  <a:lnTo>
                    <a:pt x="213" y="0"/>
                  </a:lnTo>
                  <a:lnTo>
                    <a:pt x="195" y="3"/>
                  </a:lnTo>
                  <a:lnTo>
                    <a:pt x="174" y="5"/>
                  </a:lnTo>
                  <a:lnTo>
                    <a:pt x="152" y="8"/>
                  </a:lnTo>
                  <a:lnTo>
                    <a:pt x="129" y="13"/>
                  </a:lnTo>
                  <a:lnTo>
                    <a:pt x="103" y="20"/>
                  </a:lnTo>
                  <a:lnTo>
                    <a:pt x="79" y="28"/>
                  </a:lnTo>
                  <a:lnTo>
                    <a:pt x="57" y="38"/>
                  </a:lnTo>
                  <a:lnTo>
                    <a:pt x="37" y="49"/>
                  </a:lnTo>
                  <a:lnTo>
                    <a:pt x="20" y="62"/>
                  </a:lnTo>
                  <a:lnTo>
                    <a:pt x="8" y="77"/>
                  </a:lnTo>
                  <a:lnTo>
                    <a:pt x="0" y="94"/>
                  </a:lnTo>
                  <a:lnTo>
                    <a:pt x="0" y="114"/>
                  </a:lnTo>
                  <a:lnTo>
                    <a:pt x="6" y="135"/>
                  </a:lnTo>
                  <a:lnTo>
                    <a:pt x="20" y="158"/>
                  </a:lnTo>
                  <a:lnTo>
                    <a:pt x="42" y="185"/>
                  </a:lnTo>
                  <a:lnTo>
                    <a:pt x="70" y="208"/>
                  </a:lnTo>
                  <a:lnTo>
                    <a:pt x="99" y="226"/>
                  </a:lnTo>
                  <a:lnTo>
                    <a:pt x="129" y="239"/>
                  </a:lnTo>
                  <a:lnTo>
                    <a:pt x="160" y="248"/>
                  </a:lnTo>
                  <a:lnTo>
                    <a:pt x="191" y="252"/>
                  </a:lnTo>
                  <a:lnTo>
                    <a:pt x="222" y="253"/>
                  </a:lnTo>
                  <a:lnTo>
                    <a:pt x="251" y="251"/>
                  </a:lnTo>
                  <a:lnTo>
                    <a:pt x="281" y="246"/>
                  </a:lnTo>
                  <a:lnTo>
                    <a:pt x="307" y="239"/>
                  </a:lnTo>
                  <a:lnTo>
                    <a:pt x="332" y="229"/>
                  </a:lnTo>
                  <a:lnTo>
                    <a:pt x="354" y="217"/>
                  </a:lnTo>
                  <a:lnTo>
                    <a:pt x="373" y="206"/>
                  </a:lnTo>
                  <a:lnTo>
                    <a:pt x="387" y="192"/>
                  </a:lnTo>
                  <a:lnTo>
                    <a:pt x="398" y="178"/>
                  </a:lnTo>
                  <a:lnTo>
                    <a:pt x="404" y="164"/>
                  </a:lnTo>
                  <a:lnTo>
                    <a:pt x="404" y="152"/>
                  </a:lnTo>
                  <a:lnTo>
                    <a:pt x="393" y="117"/>
                  </a:lnTo>
                  <a:lnTo>
                    <a:pt x="374" y="87"/>
                  </a:lnTo>
                  <a:lnTo>
                    <a:pt x="352" y="61"/>
                  </a:lnTo>
                  <a:lnTo>
                    <a:pt x="329" y="40"/>
                  </a:lnTo>
                  <a:lnTo>
                    <a:pt x="301" y="24"/>
                  </a:lnTo>
                  <a:lnTo>
                    <a:pt x="275" y="11"/>
                  </a:lnTo>
                  <a:lnTo>
                    <a:pt x="250" y="4"/>
                  </a:lnTo>
                  <a:lnTo>
                    <a:pt x="226" y="0"/>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4" name="Google Shape;604;p34"/>
            <p:cNvSpPr/>
            <p:nvPr/>
          </p:nvSpPr>
          <p:spPr>
            <a:xfrm>
              <a:off x="6157912" y="1835150"/>
              <a:ext cx="409575" cy="557212"/>
            </a:xfrm>
            <a:custGeom>
              <a:rect b="b" l="l" r="r" t="t"/>
              <a:pathLst>
                <a:path extrusionOk="0" h="351" w="517">
                  <a:moveTo>
                    <a:pt x="341" y="262"/>
                  </a:moveTo>
                  <a:lnTo>
                    <a:pt x="434" y="351"/>
                  </a:lnTo>
                  <a:lnTo>
                    <a:pt x="447" y="347"/>
                  </a:lnTo>
                  <a:lnTo>
                    <a:pt x="517" y="318"/>
                  </a:lnTo>
                  <a:lnTo>
                    <a:pt x="412" y="228"/>
                  </a:lnTo>
                  <a:lnTo>
                    <a:pt x="411" y="225"/>
                  </a:lnTo>
                  <a:lnTo>
                    <a:pt x="409" y="218"/>
                  </a:lnTo>
                  <a:lnTo>
                    <a:pt x="405" y="208"/>
                  </a:lnTo>
                  <a:lnTo>
                    <a:pt x="401" y="197"/>
                  </a:lnTo>
                  <a:lnTo>
                    <a:pt x="403" y="176"/>
                  </a:lnTo>
                  <a:lnTo>
                    <a:pt x="405" y="150"/>
                  </a:lnTo>
                  <a:lnTo>
                    <a:pt x="403" y="121"/>
                  </a:lnTo>
                  <a:lnTo>
                    <a:pt x="385" y="94"/>
                  </a:lnTo>
                  <a:lnTo>
                    <a:pt x="374" y="83"/>
                  </a:lnTo>
                  <a:lnTo>
                    <a:pt x="361" y="69"/>
                  </a:lnTo>
                  <a:lnTo>
                    <a:pt x="345" y="55"/>
                  </a:lnTo>
                  <a:lnTo>
                    <a:pt x="326" y="40"/>
                  </a:lnTo>
                  <a:lnTo>
                    <a:pt x="304" y="26"/>
                  </a:lnTo>
                  <a:lnTo>
                    <a:pt x="279" y="14"/>
                  </a:lnTo>
                  <a:lnTo>
                    <a:pt x="251" y="6"/>
                  </a:lnTo>
                  <a:lnTo>
                    <a:pt x="218" y="2"/>
                  </a:lnTo>
                  <a:lnTo>
                    <a:pt x="214" y="2"/>
                  </a:lnTo>
                  <a:lnTo>
                    <a:pt x="203" y="1"/>
                  </a:lnTo>
                  <a:lnTo>
                    <a:pt x="187" y="0"/>
                  </a:lnTo>
                  <a:lnTo>
                    <a:pt x="167" y="0"/>
                  </a:lnTo>
                  <a:lnTo>
                    <a:pt x="143" y="3"/>
                  </a:lnTo>
                  <a:lnTo>
                    <a:pt x="115" y="7"/>
                  </a:lnTo>
                  <a:lnTo>
                    <a:pt x="88" y="15"/>
                  </a:lnTo>
                  <a:lnTo>
                    <a:pt x="58" y="27"/>
                  </a:lnTo>
                  <a:lnTo>
                    <a:pt x="42" y="36"/>
                  </a:lnTo>
                  <a:lnTo>
                    <a:pt x="31" y="42"/>
                  </a:lnTo>
                  <a:lnTo>
                    <a:pt x="25" y="45"/>
                  </a:lnTo>
                  <a:lnTo>
                    <a:pt x="22" y="47"/>
                  </a:lnTo>
                  <a:lnTo>
                    <a:pt x="22" y="49"/>
                  </a:lnTo>
                  <a:lnTo>
                    <a:pt x="24" y="49"/>
                  </a:lnTo>
                  <a:lnTo>
                    <a:pt x="24" y="50"/>
                  </a:lnTo>
                  <a:lnTo>
                    <a:pt x="22" y="52"/>
                  </a:lnTo>
                  <a:lnTo>
                    <a:pt x="18" y="58"/>
                  </a:lnTo>
                  <a:lnTo>
                    <a:pt x="11" y="68"/>
                  </a:lnTo>
                  <a:lnTo>
                    <a:pt x="3" y="84"/>
                  </a:lnTo>
                  <a:lnTo>
                    <a:pt x="0" y="104"/>
                  </a:lnTo>
                  <a:lnTo>
                    <a:pt x="2" y="128"/>
                  </a:lnTo>
                  <a:lnTo>
                    <a:pt x="11" y="153"/>
                  </a:lnTo>
                  <a:lnTo>
                    <a:pt x="31" y="180"/>
                  </a:lnTo>
                  <a:lnTo>
                    <a:pt x="64" y="208"/>
                  </a:lnTo>
                  <a:lnTo>
                    <a:pt x="91" y="224"/>
                  </a:lnTo>
                  <a:lnTo>
                    <a:pt x="117" y="236"/>
                  </a:lnTo>
                  <a:lnTo>
                    <a:pt x="139" y="244"/>
                  </a:lnTo>
                  <a:lnTo>
                    <a:pt x="161" y="248"/>
                  </a:lnTo>
                  <a:lnTo>
                    <a:pt x="178" y="250"/>
                  </a:lnTo>
                  <a:lnTo>
                    <a:pt x="190" y="250"/>
                  </a:lnTo>
                  <a:lnTo>
                    <a:pt x="198" y="250"/>
                  </a:lnTo>
                  <a:lnTo>
                    <a:pt x="201" y="250"/>
                  </a:lnTo>
                  <a:lnTo>
                    <a:pt x="282" y="261"/>
                  </a:lnTo>
                  <a:lnTo>
                    <a:pt x="290" y="261"/>
                  </a:lnTo>
                  <a:lnTo>
                    <a:pt x="304" y="261"/>
                  </a:lnTo>
                  <a:lnTo>
                    <a:pt x="321" y="261"/>
                  </a:lnTo>
                  <a:lnTo>
                    <a:pt x="330" y="260"/>
                  </a:lnTo>
                  <a:lnTo>
                    <a:pt x="332" y="258"/>
                  </a:lnTo>
                  <a:lnTo>
                    <a:pt x="332" y="256"/>
                  </a:lnTo>
                  <a:lnTo>
                    <a:pt x="328" y="255"/>
                  </a:lnTo>
                  <a:lnTo>
                    <a:pt x="326" y="254"/>
                  </a:lnTo>
                  <a:lnTo>
                    <a:pt x="323" y="252"/>
                  </a:lnTo>
                  <a:lnTo>
                    <a:pt x="315" y="251"/>
                  </a:lnTo>
                  <a:lnTo>
                    <a:pt x="306" y="248"/>
                  </a:lnTo>
                  <a:lnTo>
                    <a:pt x="293" y="245"/>
                  </a:lnTo>
                  <a:lnTo>
                    <a:pt x="279" y="243"/>
                  </a:lnTo>
                  <a:lnTo>
                    <a:pt x="266" y="240"/>
                  </a:lnTo>
                  <a:lnTo>
                    <a:pt x="255" y="239"/>
                  </a:lnTo>
                  <a:lnTo>
                    <a:pt x="247" y="239"/>
                  </a:lnTo>
                  <a:lnTo>
                    <a:pt x="240" y="239"/>
                  </a:lnTo>
                  <a:lnTo>
                    <a:pt x="227" y="239"/>
                  </a:lnTo>
                  <a:lnTo>
                    <a:pt x="212" y="237"/>
                  </a:lnTo>
                  <a:lnTo>
                    <a:pt x="196" y="233"/>
                  </a:lnTo>
                  <a:lnTo>
                    <a:pt x="178" y="230"/>
                  </a:lnTo>
                  <a:lnTo>
                    <a:pt x="163" y="227"/>
                  </a:lnTo>
                  <a:lnTo>
                    <a:pt x="148" y="223"/>
                  </a:lnTo>
                  <a:lnTo>
                    <a:pt x="139" y="220"/>
                  </a:lnTo>
                  <a:lnTo>
                    <a:pt x="130" y="214"/>
                  </a:lnTo>
                  <a:lnTo>
                    <a:pt x="115" y="207"/>
                  </a:lnTo>
                  <a:lnTo>
                    <a:pt x="97" y="195"/>
                  </a:lnTo>
                  <a:lnTo>
                    <a:pt x="80" y="183"/>
                  </a:lnTo>
                  <a:lnTo>
                    <a:pt x="62" y="169"/>
                  </a:lnTo>
                  <a:lnTo>
                    <a:pt x="49" y="155"/>
                  </a:lnTo>
                  <a:lnTo>
                    <a:pt x="38" y="140"/>
                  </a:lnTo>
                  <a:lnTo>
                    <a:pt x="36" y="127"/>
                  </a:lnTo>
                  <a:lnTo>
                    <a:pt x="40" y="101"/>
                  </a:lnTo>
                  <a:lnTo>
                    <a:pt x="47" y="79"/>
                  </a:lnTo>
                  <a:lnTo>
                    <a:pt x="58" y="59"/>
                  </a:lnTo>
                  <a:lnTo>
                    <a:pt x="79" y="45"/>
                  </a:lnTo>
                  <a:lnTo>
                    <a:pt x="91" y="40"/>
                  </a:lnTo>
                  <a:lnTo>
                    <a:pt x="108" y="33"/>
                  </a:lnTo>
                  <a:lnTo>
                    <a:pt x="124" y="28"/>
                  </a:lnTo>
                  <a:lnTo>
                    <a:pt x="143" y="24"/>
                  </a:lnTo>
                  <a:lnTo>
                    <a:pt x="163" y="22"/>
                  </a:lnTo>
                  <a:lnTo>
                    <a:pt x="183" y="21"/>
                  </a:lnTo>
                  <a:lnTo>
                    <a:pt x="205" y="23"/>
                  </a:lnTo>
                  <a:lnTo>
                    <a:pt x="229" y="28"/>
                  </a:lnTo>
                  <a:lnTo>
                    <a:pt x="251" y="34"/>
                  </a:lnTo>
                  <a:lnTo>
                    <a:pt x="268" y="41"/>
                  </a:lnTo>
                  <a:lnTo>
                    <a:pt x="282" y="46"/>
                  </a:lnTo>
                  <a:lnTo>
                    <a:pt x="293" y="51"/>
                  </a:lnTo>
                  <a:lnTo>
                    <a:pt x="302" y="55"/>
                  </a:lnTo>
                  <a:lnTo>
                    <a:pt x="308" y="58"/>
                  </a:lnTo>
                  <a:lnTo>
                    <a:pt x="310" y="59"/>
                  </a:lnTo>
                  <a:lnTo>
                    <a:pt x="312" y="60"/>
                  </a:lnTo>
                  <a:lnTo>
                    <a:pt x="313" y="62"/>
                  </a:lnTo>
                  <a:lnTo>
                    <a:pt x="321" y="67"/>
                  </a:lnTo>
                  <a:lnTo>
                    <a:pt x="330" y="76"/>
                  </a:lnTo>
                  <a:lnTo>
                    <a:pt x="341" y="85"/>
                  </a:lnTo>
                  <a:lnTo>
                    <a:pt x="352" y="97"/>
                  </a:lnTo>
                  <a:lnTo>
                    <a:pt x="361" y="109"/>
                  </a:lnTo>
                  <a:lnTo>
                    <a:pt x="368" y="119"/>
                  </a:lnTo>
                  <a:lnTo>
                    <a:pt x="372" y="129"/>
                  </a:lnTo>
                  <a:lnTo>
                    <a:pt x="370" y="149"/>
                  </a:lnTo>
                  <a:lnTo>
                    <a:pt x="370" y="171"/>
                  </a:lnTo>
                  <a:lnTo>
                    <a:pt x="368" y="193"/>
                  </a:lnTo>
                  <a:lnTo>
                    <a:pt x="372" y="210"/>
                  </a:lnTo>
                  <a:lnTo>
                    <a:pt x="379" y="224"/>
                  </a:lnTo>
                  <a:lnTo>
                    <a:pt x="392" y="237"/>
                  </a:lnTo>
                  <a:lnTo>
                    <a:pt x="401" y="246"/>
                  </a:lnTo>
                  <a:lnTo>
                    <a:pt x="407" y="250"/>
                  </a:lnTo>
                  <a:lnTo>
                    <a:pt x="488" y="315"/>
                  </a:lnTo>
                  <a:lnTo>
                    <a:pt x="486" y="316"/>
                  </a:lnTo>
                  <a:lnTo>
                    <a:pt x="480" y="318"/>
                  </a:lnTo>
                  <a:lnTo>
                    <a:pt x="473" y="321"/>
                  </a:lnTo>
                  <a:lnTo>
                    <a:pt x="466" y="323"/>
                  </a:lnTo>
                  <a:lnTo>
                    <a:pt x="462" y="325"/>
                  </a:lnTo>
                  <a:lnTo>
                    <a:pt x="458" y="328"/>
                  </a:lnTo>
                  <a:lnTo>
                    <a:pt x="456" y="329"/>
                  </a:lnTo>
                  <a:lnTo>
                    <a:pt x="455" y="330"/>
                  </a:lnTo>
                  <a:lnTo>
                    <a:pt x="445" y="334"/>
                  </a:lnTo>
                  <a:lnTo>
                    <a:pt x="440" y="330"/>
                  </a:lnTo>
                  <a:lnTo>
                    <a:pt x="427" y="320"/>
                  </a:lnTo>
                  <a:lnTo>
                    <a:pt x="411" y="310"/>
                  </a:lnTo>
                  <a:lnTo>
                    <a:pt x="401" y="304"/>
                  </a:lnTo>
                  <a:lnTo>
                    <a:pt x="398" y="302"/>
                  </a:lnTo>
                  <a:lnTo>
                    <a:pt x="390" y="297"/>
                  </a:lnTo>
                  <a:lnTo>
                    <a:pt x="379" y="289"/>
                  </a:lnTo>
                  <a:lnTo>
                    <a:pt x="368" y="282"/>
                  </a:lnTo>
                  <a:lnTo>
                    <a:pt x="359" y="275"/>
                  </a:lnTo>
                  <a:lnTo>
                    <a:pt x="350" y="268"/>
                  </a:lnTo>
                  <a:lnTo>
                    <a:pt x="343" y="264"/>
                  </a:lnTo>
                  <a:lnTo>
                    <a:pt x="341" y="2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5" name="Google Shape;605;p34"/>
            <p:cNvSpPr/>
            <p:nvPr/>
          </p:nvSpPr>
          <p:spPr>
            <a:xfrm>
              <a:off x="6424612" y="2230437"/>
              <a:ext cx="49212" cy="53975"/>
            </a:xfrm>
            <a:custGeom>
              <a:rect b="b" l="l" r="r" t="t"/>
              <a:pathLst>
                <a:path extrusionOk="0" h="34" w="63">
                  <a:moveTo>
                    <a:pt x="46" y="0"/>
                  </a:moveTo>
                  <a:lnTo>
                    <a:pt x="39" y="2"/>
                  </a:lnTo>
                  <a:lnTo>
                    <a:pt x="24" y="9"/>
                  </a:lnTo>
                  <a:lnTo>
                    <a:pt x="8" y="16"/>
                  </a:lnTo>
                  <a:lnTo>
                    <a:pt x="0" y="21"/>
                  </a:lnTo>
                  <a:lnTo>
                    <a:pt x="2" y="26"/>
                  </a:lnTo>
                  <a:lnTo>
                    <a:pt x="6" y="30"/>
                  </a:lnTo>
                  <a:lnTo>
                    <a:pt x="10" y="33"/>
                  </a:lnTo>
                  <a:lnTo>
                    <a:pt x="11" y="34"/>
                  </a:lnTo>
                  <a:lnTo>
                    <a:pt x="15" y="33"/>
                  </a:lnTo>
                  <a:lnTo>
                    <a:pt x="24" y="32"/>
                  </a:lnTo>
                  <a:lnTo>
                    <a:pt x="35" y="29"/>
                  </a:lnTo>
                  <a:lnTo>
                    <a:pt x="43" y="27"/>
                  </a:lnTo>
                  <a:lnTo>
                    <a:pt x="48" y="24"/>
                  </a:lnTo>
                  <a:lnTo>
                    <a:pt x="55" y="19"/>
                  </a:lnTo>
                  <a:lnTo>
                    <a:pt x="61" y="16"/>
                  </a:lnTo>
                  <a:lnTo>
                    <a:pt x="63" y="14"/>
                  </a:lnTo>
                  <a:lnTo>
                    <a:pt x="4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6" name="Google Shape;606;p34"/>
            <p:cNvSpPr/>
            <p:nvPr/>
          </p:nvSpPr>
          <p:spPr>
            <a:xfrm>
              <a:off x="6477000" y="2274887"/>
              <a:ext cx="41275" cy="34925"/>
            </a:xfrm>
            <a:custGeom>
              <a:rect b="b" l="l" r="r" t="t"/>
              <a:pathLst>
                <a:path extrusionOk="0" h="22" w="54">
                  <a:moveTo>
                    <a:pt x="46" y="3"/>
                  </a:moveTo>
                  <a:lnTo>
                    <a:pt x="41" y="1"/>
                  </a:lnTo>
                  <a:lnTo>
                    <a:pt x="33" y="0"/>
                  </a:lnTo>
                  <a:lnTo>
                    <a:pt x="24" y="0"/>
                  </a:lnTo>
                  <a:lnTo>
                    <a:pt x="21" y="2"/>
                  </a:lnTo>
                  <a:lnTo>
                    <a:pt x="17" y="4"/>
                  </a:lnTo>
                  <a:lnTo>
                    <a:pt x="13" y="5"/>
                  </a:lnTo>
                  <a:lnTo>
                    <a:pt x="8" y="6"/>
                  </a:lnTo>
                  <a:lnTo>
                    <a:pt x="6" y="9"/>
                  </a:lnTo>
                  <a:lnTo>
                    <a:pt x="4" y="12"/>
                  </a:lnTo>
                  <a:lnTo>
                    <a:pt x="0" y="16"/>
                  </a:lnTo>
                  <a:lnTo>
                    <a:pt x="0" y="19"/>
                  </a:lnTo>
                  <a:lnTo>
                    <a:pt x="6" y="21"/>
                  </a:lnTo>
                  <a:lnTo>
                    <a:pt x="17" y="22"/>
                  </a:lnTo>
                  <a:lnTo>
                    <a:pt x="26" y="22"/>
                  </a:lnTo>
                  <a:lnTo>
                    <a:pt x="32" y="21"/>
                  </a:lnTo>
                  <a:lnTo>
                    <a:pt x="33" y="21"/>
                  </a:lnTo>
                  <a:lnTo>
                    <a:pt x="54" y="12"/>
                  </a:lnTo>
                  <a:lnTo>
                    <a:pt x="46"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7" name="Google Shape;607;p34"/>
            <p:cNvSpPr/>
            <p:nvPr/>
          </p:nvSpPr>
          <p:spPr>
            <a:xfrm>
              <a:off x="6484937" y="2306637"/>
              <a:ext cx="55562" cy="44450"/>
            </a:xfrm>
            <a:custGeom>
              <a:rect b="b" l="l" r="r" t="t"/>
              <a:pathLst>
                <a:path extrusionOk="0" h="28" w="70">
                  <a:moveTo>
                    <a:pt x="55" y="0"/>
                  </a:moveTo>
                  <a:lnTo>
                    <a:pt x="10" y="7"/>
                  </a:lnTo>
                  <a:lnTo>
                    <a:pt x="8" y="7"/>
                  </a:lnTo>
                  <a:lnTo>
                    <a:pt x="6" y="9"/>
                  </a:lnTo>
                  <a:lnTo>
                    <a:pt x="2" y="12"/>
                  </a:lnTo>
                  <a:lnTo>
                    <a:pt x="0" y="15"/>
                  </a:lnTo>
                  <a:lnTo>
                    <a:pt x="2" y="19"/>
                  </a:lnTo>
                  <a:lnTo>
                    <a:pt x="8" y="23"/>
                  </a:lnTo>
                  <a:lnTo>
                    <a:pt x="11" y="27"/>
                  </a:lnTo>
                  <a:lnTo>
                    <a:pt x="13" y="28"/>
                  </a:lnTo>
                  <a:lnTo>
                    <a:pt x="15" y="28"/>
                  </a:lnTo>
                  <a:lnTo>
                    <a:pt x="17" y="28"/>
                  </a:lnTo>
                  <a:lnTo>
                    <a:pt x="22" y="27"/>
                  </a:lnTo>
                  <a:lnTo>
                    <a:pt x="30" y="26"/>
                  </a:lnTo>
                  <a:lnTo>
                    <a:pt x="37" y="25"/>
                  </a:lnTo>
                  <a:lnTo>
                    <a:pt x="43" y="24"/>
                  </a:lnTo>
                  <a:lnTo>
                    <a:pt x="44" y="23"/>
                  </a:lnTo>
                  <a:lnTo>
                    <a:pt x="48" y="21"/>
                  </a:lnTo>
                  <a:lnTo>
                    <a:pt x="52" y="17"/>
                  </a:lnTo>
                  <a:lnTo>
                    <a:pt x="59" y="12"/>
                  </a:lnTo>
                  <a:lnTo>
                    <a:pt x="66" y="7"/>
                  </a:lnTo>
                  <a:lnTo>
                    <a:pt x="70" y="5"/>
                  </a:lnTo>
                  <a:lnTo>
                    <a:pt x="5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8" name="Google Shape;608;p34"/>
            <p:cNvSpPr/>
            <p:nvPr/>
          </p:nvSpPr>
          <p:spPr>
            <a:xfrm>
              <a:off x="6524625" y="2019300"/>
              <a:ext cx="98425" cy="42862"/>
            </a:xfrm>
            <a:custGeom>
              <a:rect b="b" l="l" r="r" t="t"/>
              <a:pathLst>
                <a:path extrusionOk="0" h="27" w="125">
                  <a:moveTo>
                    <a:pt x="11" y="2"/>
                  </a:moveTo>
                  <a:lnTo>
                    <a:pt x="9" y="4"/>
                  </a:lnTo>
                  <a:lnTo>
                    <a:pt x="4" y="9"/>
                  </a:lnTo>
                  <a:lnTo>
                    <a:pt x="0" y="15"/>
                  </a:lnTo>
                  <a:lnTo>
                    <a:pt x="4" y="20"/>
                  </a:lnTo>
                  <a:lnTo>
                    <a:pt x="15" y="23"/>
                  </a:lnTo>
                  <a:lnTo>
                    <a:pt x="26" y="24"/>
                  </a:lnTo>
                  <a:lnTo>
                    <a:pt x="35" y="25"/>
                  </a:lnTo>
                  <a:lnTo>
                    <a:pt x="38" y="25"/>
                  </a:lnTo>
                  <a:lnTo>
                    <a:pt x="49" y="26"/>
                  </a:lnTo>
                  <a:lnTo>
                    <a:pt x="108" y="27"/>
                  </a:lnTo>
                  <a:lnTo>
                    <a:pt x="117" y="23"/>
                  </a:lnTo>
                  <a:lnTo>
                    <a:pt x="125" y="20"/>
                  </a:lnTo>
                  <a:lnTo>
                    <a:pt x="119" y="15"/>
                  </a:lnTo>
                  <a:lnTo>
                    <a:pt x="115" y="14"/>
                  </a:lnTo>
                  <a:lnTo>
                    <a:pt x="108" y="12"/>
                  </a:lnTo>
                  <a:lnTo>
                    <a:pt x="95" y="8"/>
                  </a:lnTo>
                  <a:lnTo>
                    <a:pt x="81" y="5"/>
                  </a:lnTo>
                  <a:lnTo>
                    <a:pt x="62" y="2"/>
                  </a:lnTo>
                  <a:lnTo>
                    <a:pt x="46" y="0"/>
                  </a:lnTo>
                  <a:lnTo>
                    <a:pt x="27" y="0"/>
                  </a:lnTo>
                  <a:lnTo>
                    <a:pt x="11"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9" name="Google Shape;609;p34"/>
            <p:cNvSpPr/>
            <p:nvPr/>
          </p:nvSpPr>
          <p:spPr>
            <a:xfrm>
              <a:off x="6451600" y="1822450"/>
              <a:ext cx="68262" cy="63500"/>
            </a:xfrm>
            <a:custGeom>
              <a:rect b="b" l="l" r="r" t="t"/>
              <a:pathLst>
                <a:path extrusionOk="0" h="40" w="86">
                  <a:moveTo>
                    <a:pt x="15" y="16"/>
                  </a:moveTo>
                  <a:lnTo>
                    <a:pt x="11" y="18"/>
                  </a:lnTo>
                  <a:lnTo>
                    <a:pt x="6" y="22"/>
                  </a:lnTo>
                  <a:lnTo>
                    <a:pt x="0" y="28"/>
                  </a:lnTo>
                  <a:lnTo>
                    <a:pt x="2" y="32"/>
                  </a:lnTo>
                  <a:lnTo>
                    <a:pt x="6" y="36"/>
                  </a:lnTo>
                  <a:lnTo>
                    <a:pt x="9" y="39"/>
                  </a:lnTo>
                  <a:lnTo>
                    <a:pt x="15" y="40"/>
                  </a:lnTo>
                  <a:lnTo>
                    <a:pt x="20" y="40"/>
                  </a:lnTo>
                  <a:lnTo>
                    <a:pt x="28" y="37"/>
                  </a:lnTo>
                  <a:lnTo>
                    <a:pt x="31" y="35"/>
                  </a:lnTo>
                  <a:lnTo>
                    <a:pt x="35" y="33"/>
                  </a:lnTo>
                  <a:lnTo>
                    <a:pt x="37" y="32"/>
                  </a:lnTo>
                  <a:lnTo>
                    <a:pt x="52" y="29"/>
                  </a:lnTo>
                  <a:lnTo>
                    <a:pt x="53" y="28"/>
                  </a:lnTo>
                  <a:lnTo>
                    <a:pt x="59" y="24"/>
                  </a:lnTo>
                  <a:lnTo>
                    <a:pt x="66" y="21"/>
                  </a:lnTo>
                  <a:lnTo>
                    <a:pt x="72" y="19"/>
                  </a:lnTo>
                  <a:lnTo>
                    <a:pt x="75" y="17"/>
                  </a:lnTo>
                  <a:lnTo>
                    <a:pt x="79" y="14"/>
                  </a:lnTo>
                  <a:lnTo>
                    <a:pt x="83" y="13"/>
                  </a:lnTo>
                  <a:lnTo>
                    <a:pt x="85" y="12"/>
                  </a:lnTo>
                  <a:lnTo>
                    <a:pt x="86" y="0"/>
                  </a:lnTo>
                  <a:lnTo>
                    <a:pt x="83" y="0"/>
                  </a:lnTo>
                  <a:lnTo>
                    <a:pt x="72" y="1"/>
                  </a:lnTo>
                  <a:lnTo>
                    <a:pt x="59" y="3"/>
                  </a:lnTo>
                  <a:lnTo>
                    <a:pt x="48" y="4"/>
                  </a:lnTo>
                  <a:lnTo>
                    <a:pt x="39" y="6"/>
                  </a:lnTo>
                  <a:lnTo>
                    <a:pt x="30" y="9"/>
                  </a:lnTo>
                  <a:lnTo>
                    <a:pt x="20" y="12"/>
                  </a:lnTo>
                  <a:lnTo>
                    <a:pt x="15" y="1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0" name="Google Shape;610;p34"/>
            <p:cNvSpPr/>
            <p:nvPr/>
          </p:nvSpPr>
          <p:spPr>
            <a:xfrm>
              <a:off x="6327775" y="1600200"/>
              <a:ext cx="55562" cy="166687"/>
            </a:xfrm>
            <a:custGeom>
              <a:rect b="b" l="l" r="r" t="t"/>
              <a:pathLst>
                <a:path extrusionOk="0" h="105" w="70">
                  <a:moveTo>
                    <a:pt x="68" y="12"/>
                  </a:moveTo>
                  <a:lnTo>
                    <a:pt x="70" y="9"/>
                  </a:lnTo>
                  <a:lnTo>
                    <a:pt x="70" y="4"/>
                  </a:lnTo>
                  <a:lnTo>
                    <a:pt x="63" y="0"/>
                  </a:lnTo>
                  <a:lnTo>
                    <a:pt x="41" y="4"/>
                  </a:lnTo>
                  <a:lnTo>
                    <a:pt x="33" y="10"/>
                  </a:lnTo>
                  <a:lnTo>
                    <a:pt x="30" y="23"/>
                  </a:lnTo>
                  <a:lnTo>
                    <a:pt x="26" y="35"/>
                  </a:lnTo>
                  <a:lnTo>
                    <a:pt x="20" y="45"/>
                  </a:lnTo>
                  <a:lnTo>
                    <a:pt x="13" y="51"/>
                  </a:lnTo>
                  <a:lnTo>
                    <a:pt x="9" y="60"/>
                  </a:lnTo>
                  <a:lnTo>
                    <a:pt x="6" y="67"/>
                  </a:lnTo>
                  <a:lnTo>
                    <a:pt x="6" y="71"/>
                  </a:lnTo>
                  <a:lnTo>
                    <a:pt x="6" y="77"/>
                  </a:lnTo>
                  <a:lnTo>
                    <a:pt x="4" y="84"/>
                  </a:lnTo>
                  <a:lnTo>
                    <a:pt x="0" y="90"/>
                  </a:lnTo>
                  <a:lnTo>
                    <a:pt x="0" y="94"/>
                  </a:lnTo>
                  <a:lnTo>
                    <a:pt x="2" y="97"/>
                  </a:lnTo>
                  <a:lnTo>
                    <a:pt x="0" y="99"/>
                  </a:lnTo>
                  <a:lnTo>
                    <a:pt x="0" y="102"/>
                  </a:lnTo>
                  <a:lnTo>
                    <a:pt x="0" y="105"/>
                  </a:lnTo>
                  <a:lnTo>
                    <a:pt x="4" y="105"/>
                  </a:lnTo>
                  <a:lnTo>
                    <a:pt x="11" y="103"/>
                  </a:lnTo>
                  <a:lnTo>
                    <a:pt x="15" y="101"/>
                  </a:lnTo>
                  <a:lnTo>
                    <a:pt x="19" y="100"/>
                  </a:lnTo>
                  <a:lnTo>
                    <a:pt x="19" y="99"/>
                  </a:lnTo>
                  <a:lnTo>
                    <a:pt x="22" y="95"/>
                  </a:lnTo>
                  <a:lnTo>
                    <a:pt x="30" y="85"/>
                  </a:lnTo>
                  <a:lnTo>
                    <a:pt x="37" y="76"/>
                  </a:lnTo>
                  <a:lnTo>
                    <a:pt x="42" y="69"/>
                  </a:lnTo>
                  <a:lnTo>
                    <a:pt x="46" y="62"/>
                  </a:lnTo>
                  <a:lnTo>
                    <a:pt x="52" y="51"/>
                  </a:lnTo>
                  <a:lnTo>
                    <a:pt x="55" y="41"/>
                  </a:lnTo>
                  <a:lnTo>
                    <a:pt x="57" y="36"/>
                  </a:lnTo>
                  <a:lnTo>
                    <a:pt x="68"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1" name="Google Shape;611;p34"/>
            <p:cNvSpPr/>
            <p:nvPr/>
          </p:nvSpPr>
          <p:spPr>
            <a:xfrm>
              <a:off x="6062662" y="1690687"/>
              <a:ext cx="101600" cy="127000"/>
            </a:xfrm>
            <a:custGeom>
              <a:rect b="b" l="l" r="r" t="t"/>
              <a:pathLst>
                <a:path extrusionOk="0" h="80" w="128">
                  <a:moveTo>
                    <a:pt x="25" y="0"/>
                  </a:moveTo>
                  <a:lnTo>
                    <a:pt x="22" y="0"/>
                  </a:lnTo>
                  <a:lnTo>
                    <a:pt x="14" y="0"/>
                  </a:lnTo>
                  <a:lnTo>
                    <a:pt x="5" y="1"/>
                  </a:lnTo>
                  <a:lnTo>
                    <a:pt x="0" y="3"/>
                  </a:lnTo>
                  <a:lnTo>
                    <a:pt x="0" y="8"/>
                  </a:lnTo>
                  <a:lnTo>
                    <a:pt x="3" y="14"/>
                  </a:lnTo>
                  <a:lnTo>
                    <a:pt x="7" y="21"/>
                  </a:lnTo>
                  <a:lnTo>
                    <a:pt x="12" y="25"/>
                  </a:lnTo>
                  <a:lnTo>
                    <a:pt x="20" y="29"/>
                  </a:lnTo>
                  <a:lnTo>
                    <a:pt x="29" y="33"/>
                  </a:lnTo>
                  <a:lnTo>
                    <a:pt x="36" y="38"/>
                  </a:lnTo>
                  <a:lnTo>
                    <a:pt x="40" y="40"/>
                  </a:lnTo>
                  <a:lnTo>
                    <a:pt x="44" y="45"/>
                  </a:lnTo>
                  <a:lnTo>
                    <a:pt x="64" y="58"/>
                  </a:lnTo>
                  <a:lnTo>
                    <a:pt x="106" y="77"/>
                  </a:lnTo>
                  <a:lnTo>
                    <a:pt x="128" y="80"/>
                  </a:lnTo>
                  <a:lnTo>
                    <a:pt x="128" y="80"/>
                  </a:lnTo>
                  <a:lnTo>
                    <a:pt x="126" y="79"/>
                  </a:lnTo>
                  <a:lnTo>
                    <a:pt x="122" y="77"/>
                  </a:lnTo>
                  <a:lnTo>
                    <a:pt x="122" y="74"/>
                  </a:lnTo>
                  <a:lnTo>
                    <a:pt x="122" y="70"/>
                  </a:lnTo>
                  <a:lnTo>
                    <a:pt x="121" y="67"/>
                  </a:lnTo>
                  <a:lnTo>
                    <a:pt x="119" y="65"/>
                  </a:lnTo>
                  <a:lnTo>
                    <a:pt x="119" y="64"/>
                  </a:lnTo>
                  <a:lnTo>
                    <a:pt x="115" y="61"/>
                  </a:lnTo>
                  <a:lnTo>
                    <a:pt x="108" y="53"/>
                  </a:lnTo>
                  <a:lnTo>
                    <a:pt x="95" y="44"/>
                  </a:lnTo>
                  <a:lnTo>
                    <a:pt x="80" y="31"/>
                  </a:lnTo>
                  <a:lnTo>
                    <a:pt x="64" y="20"/>
                  </a:lnTo>
                  <a:lnTo>
                    <a:pt x="49" y="10"/>
                  </a:lnTo>
                  <a:lnTo>
                    <a:pt x="34" y="3"/>
                  </a:lnTo>
                  <a:lnTo>
                    <a:pt x="2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2" name="Google Shape;612;p34"/>
            <p:cNvSpPr/>
            <p:nvPr/>
          </p:nvSpPr>
          <p:spPr>
            <a:xfrm>
              <a:off x="5984875" y="2016125"/>
              <a:ext cx="107950" cy="46037"/>
            </a:xfrm>
            <a:custGeom>
              <a:rect b="b" l="l" r="r" t="t"/>
              <a:pathLst>
                <a:path extrusionOk="0" h="29" w="136">
                  <a:moveTo>
                    <a:pt x="136" y="7"/>
                  </a:moveTo>
                  <a:lnTo>
                    <a:pt x="129" y="11"/>
                  </a:lnTo>
                  <a:lnTo>
                    <a:pt x="125" y="15"/>
                  </a:lnTo>
                  <a:lnTo>
                    <a:pt x="92" y="22"/>
                  </a:lnTo>
                  <a:lnTo>
                    <a:pt x="85" y="23"/>
                  </a:lnTo>
                  <a:lnTo>
                    <a:pt x="68" y="25"/>
                  </a:lnTo>
                  <a:lnTo>
                    <a:pt x="52" y="27"/>
                  </a:lnTo>
                  <a:lnTo>
                    <a:pt x="43" y="29"/>
                  </a:lnTo>
                  <a:lnTo>
                    <a:pt x="35" y="29"/>
                  </a:lnTo>
                  <a:lnTo>
                    <a:pt x="21" y="29"/>
                  </a:lnTo>
                  <a:lnTo>
                    <a:pt x="8" y="27"/>
                  </a:lnTo>
                  <a:lnTo>
                    <a:pt x="0" y="24"/>
                  </a:lnTo>
                  <a:lnTo>
                    <a:pt x="2" y="20"/>
                  </a:lnTo>
                  <a:lnTo>
                    <a:pt x="8" y="16"/>
                  </a:lnTo>
                  <a:lnTo>
                    <a:pt x="13" y="11"/>
                  </a:lnTo>
                  <a:lnTo>
                    <a:pt x="15" y="10"/>
                  </a:lnTo>
                  <a:lnTo>
                    <a:pt x="17" y="10"/>
                  </a:lnTo>
                  <a:lnTo>
                    <a:pt x="24" y="9"/>
                  </a:lnTo>
                  <a:lnTo>
                    <a:pt x="33" y="8"/>
                  </a:lnTo>
                  <a:lnTo>
                    <a:pt x="46" y="6"/>
                  </a:lnTo>
                  <a:lnTo>
                    <a:pt x="57" y="5"/>
                  </a:lnTo>
                  <a:lnTo>
                    <a:pt x="68" y="4"/>
                  </a:lnTo>
                  <a:lnTo>
                    <a:pt x="77" y="4"/>
                  </a:lnTo>
                  <a:lnTo>
                    <a:pt x="83" y="4"/>
                  </a:lnTo>
                  <a:lnTo>
                    <a:pt x="92" y="4"/>
                  </a:lnTo>
                  <a:lnTo>
                    <a:pt x="103" y="2"/>
                  </a:lnTo>
                  <a:lnTo>
                    <a:pt x="112" y="0"/>
                  </a:lnTo>
                  <a:lnTo>
                    <a:pt x="118" y="0"/>
                  </a:lnTo>
                  <a:lnTo>
                    <a:pt x="122" y="2"/>
                  </a:lnTo>
                  <a:lnTo>
                    <a:pt x="129" y="4"/>
                  </a:lnTo>
                  <a:lnTo>
                    <a:pt x="134" y="6"/>
                  </a:lnTo>
                  <a:lnTo>
                    <a:pt x="136"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3" name="Google Shape;613;p34"/>
            <p:cNvSpPr/>
            <p:nvPr/>
          </p:nvSpPr>
          <p:spPr>
            <a:xfrm>
              <a:off x="6080125" y="2187575"/>
              <a:ext cx="66675" cy="111125"/>
            </a:xfrm>
            <a:custGeom>
              <a:rect b="b" l="l" r="r" t="t"/>
              <a:pathLst>
                <a:path extrusionOk="0" h="70" w="82">
                  <a:moveTo>
                    <a:pt x="78" y="0"/>
                  </a:moveTo>
                  <a:lnTo>
                    <a:pt x="80" y="2"/>
                  </a:lnTo>
                  <a:lnTo>
                    <a:pt x="82" y="5"/>
                  </a:lnTo>
                  <a:lnTo>
                    <a:pt x="82" y="9"/>
                  </a:lnTo>
                  <a:lnTo>
                    <a:pt x="80" y="12"/>
                  </a:lnTo>
                  <a:lnTo>
                    <a:pt x="78" y="15"/>
                  </a:lnTo>
                  <a:lnTo>
                    <a:pt x="75" y="18"/>
                  </a:lnTo>
                  <a:lnTo>
                    <a:pt x="73" y="21"/>
                  </a:lnTo>
                  <a:lnTo>
                    <a:pt x="73" y="22"/>
                  </a:lnTo>
                  <a:lnTo>
                    <a:pt x="73" y="23"/>
                  </a:lnTo>
                  <a:lnTo>
                    <a:pt x="73" y="25"/>
                  </a:lnTo>
                  <a:lnTo>
                    <a:pt x="73" y="27"/>
                  </a:lnTo>
                  <a:lnTo>
                    <a:pt x="69" y="32"/>
                  </a:lnTo>
                  <a:lnTo>
                    <a:pt x="62" y="39"/>
                  </a:lnTo>
                  <a:lnTo>
                    <a:pt x="51" y="49"/>
                  </a:lnTo>
                  <a:lnTo>
                    <a:pt x="40" y="61"/>
                  </a:lnTo>
                  <a:lnTo>
                    <a:pt x="31" y="67"/>
                  </a:lnTo>
                  <a:lnTo>
                    <a:pt x="22" y="70"/>
                  </a:lnTo>
                  <a:lnTo>
                    <a:pt x="11" y="70"/>
                  </a:lnTo>
                  <a:lnTo>
                    <a:pt x="1" y="67"/>
                  </a:lnTo>
                  <a:lnTo>
                    <a:pt x="0" y="63"/>
                  </a:lnTo>
                  <a:lnTo>
                    <a:pt x="1" y="59"/>
                  </a:lnTo>
                  <a:lnTo>
                    <a:pt x="7" y="52"/>
                  </a:lnTo>
                  <a:lnTo>
                    <a:pt x="12" y="43"/>
                  </a:lnTo>
                  <a:lnTo>
                    <a:pt x="22" y="34"/>
                  </a:lnTo>
                  <a:lnTo>
                    <a:pt x="33" y="23"/>
                  </a:lnTo>
                  <a:lnTo>
                    <a:pt x="45" y="14"/>
                  </a:lnTo>
                  <a:lnTo>
                    <a:pt x="60" y="6"/>
                  </a:lnTo>
                  <a:lnTo>
                    <a:pt x="7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4" name="Google Shape;614;p34"/>
            <p:cNvSpPr/>
            <p:nvPr/>
          </p:nvSpPr>
          <p:spPr>
            <a:xfrm>
              <a:off x="7935912" y="1614487"/>
              <a:ext cx="765175" cy="890587"/>
            </a:xfrm>
            <a:custGeom>
              <a:rect b="b" l="l" r="r" t="t"/>
              <a:pathLst>
                <a:path extrusionOk="0" h="561" w="965">
                  <a:moveTo>
                    <a:pt x="0" y="210"/>
                  </a:moveTo>
                  <a:lnTo>
                    <a:pt x="501" y="0"/>
                  </a:lnTo>
                  <a:lnTo>
                    <a:pt x="811" y="255"/>
                  </a:lnTo>
                  <a:lnTo>
                    <a:pt x="965" y="310"/>
                  </a:lnTo>
                  <a:lnTo>
                    <a:pt x="382" y="561"/>
                  </a:lnTo>
                  <a:lnTo>
                    <a:pt x="351" y="439"/>
                  </a:lnTo>
                  <a:lnTo>
                    <a:pt x="0" y="21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5" name="Google Shape;615;p34"/>
            <p:cNvSpPr/>
            <p:nvPr/>
          </p:nvSpPr>
          <p:spPr>
            <a:xfrm>
              <a:off x="8072437" y="1735137"/>
              <a:ext cx="368300" cy="447675"/>
            </a:xfrm>
            <a:custGeom>
              <a:rect b="b" l="l" r="r" t="t"/>
              <a:pathLst>
                <a:path extrusionOk="0" h="282" w="464">
                  <a:moveTo>
                    <a:pt x="0" y="157"/>
                  </a:moveTo>
                  <a:lnTo>
                    <a:pt x="293" y="0"/>
                  </a:lnTo>
                  <a:lnTo>
                    <a:pt x="464" y="160"/>
                  </a:lnTo>
                  <a:lnTo>
                    <a:pt x="167" y="282"/>
                  </a:lnTo>
                  <a:lnTo>
                    <a:pt x="0" y="157"/>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6" name="Google Shape;616;p34"/>
            <p:cNvSpPr/>
            <p:nvPr/>
          </p:nvSpPr>
          <p:spPr>
            <a:xfrm>
              <a:off x="8061325" y="1744662"/>
              <a:ext cx="258762" cy="455612"/>
            </a:xfrm>
            <a:custGeom>
              <a:rect b="b" l="l" r="r" t="t"/>
              <a:pathLst>
                <a:path extrusionOk="0" h="287" w="324">
                  <a:moveTo>
                    <a:pt x="0" y="150"/>
                  </a:moveTo>
                  <a:lnTo>
                    <a:pt x="7" y="155"/>
                  </a:lnTo>
                  <a:lnTo>
                    <a:pt x="27" y="169"/>
                  </a:lnTo>
                  <a:lnTo>
                    <a:pt x="57" y="189"/>
                  </a:lnTo>
                  <a:lnTo>
                    <a:pt x="90" y="212"/>
                  </a:lnTo>
                  <a:lnTo>
                    <a:pt x="123" y="236"/>
                  </a:lnTo>
                  <a:lnTo>
                    <a:pt x="152" y="259"/>
                  </a:lnTo>
                  <a:lnTo>
                    <a:pt x="170" y="277"/>
                  </a:lnTo>
                  <a:lnTo>
                    <a:pt x="178" y="287"/>
                  </a:lnTo>
                  <a:lnTo>
                    <a:pt x="172" y="282"/>
                  </a:lnTo>
                  <a:lnTo>
                    <a:pt x="159" y="267"/>
                  </a:lnTo>
                  <a:lnTo>
                    <a:pt x="139" y="247"/>
                  </a:lnTo>
                  <a:lnTo>
                    <a:pt x="115" y="223"/>
                  </a:lnTo>
                  <a:lnTo>
                    <a:pt x="90" y="198"/>
                  </a:lnTo>
                  <a:lnTo>
                    <a:pt x="66" y="177"/>
                  </a:lnTo>
                  <a:lnTo>
                    <a:pt x="46" y="160"/>
                  </a:lnTo>
                  <a:lnTo>
                    <a:pt x="33" y="152"/>
                  </a:lnTo>
                  <a:lnTo>
                    <a:pt x="44" y="145"/>
                  </a:lnTo>
                  <a:lnTo>
                    <a:pt x="71" y="128"/>
                  </a:lnTo>
                  <a:lnTo>
                    <a:pt x="113" y="104"/>
                  </a:lnTo>
                  <a:lnTo>
                    <a:pt x="161" y="77"/>
                  </a:lnTo>
                  <a:lnTo>
                    <a:pt x="213" y="49"/>
                  </a:lnTo>
                  <a:lnTo>
                    <a:pt x="260" y="25"/>
                  </a:lnTo>
                  <a:lnTo>
                    <a:pt x="299" y="8"/>
                  </a:lnTo>
                  <a:lnTo>
                    <a:pt x="324" y="0"/>
                  </a:lnTo>
                  <a:lnTo>
                    <a:pt x="321" y="1"/>
                  </a:lnTo>
                  <a:lnTo>
                    <a:pt x="313" y="4"/>
                  </a:lnTo>
                  <a:lnTo>
                    <a:pt x="301" y="8"/>
                  </a:lnTo>
                  <a:lnTo>
                    <a:pt x="284" y="13"/>
                  </a:lnTo>
                  <a:lnTo>
                    <a:pt x="264" y="21"/>
                  </a:lnTo>
                  <a:lnTo>
                    <a:pt x="242" y="29"/>
                  </a:lnTo>
                  <a:lnTo>
                    <a:pt x="218" y="37"/>
                  </a:lnTo>
                  <a:lnTo>
                    <a:pt x="191" y="48"/>
                  </a:lnTo>
                  <a:lnTo>
                    <a:pt x="163" y="59"/>
                  </a:lnTo>
                  <a:lnTo>
                    <a:pt x="135" y="71"/>
                  </a:lnTo>
                  <a:lnTo>
                    <a:pt x="110" y="83"/>
                  </a:lnTo>
                  <a:lnTo>
                    <a:pt x="82" y="96"/>
                  </a:lnTo>
                  <a:lnTo>
                    <a:pt x="58" y="109"/>
                  </a:lnTo>
                  <a:lnTo>
                    <a:pt x="36" y="122"/>
                  </a:lnTo>
                  <a:lnTo>
                    <a:pt x="16" y="136"/>
                  </a:lnTo>
                  <a:lnTo>
                    <a:pt x="0" y="1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7" name="Google Shape;617;p34"/>
            <p:cNvSpPr/>
            <p:nvPr/>
          </p:nvSpPr>
          <p:spPr>
            <a:xfrm>
              <a:off x="8231187" y="1746250"/>
              <a:ext cx="236537" cy="420687"/>
            </a:xfrm>
            <a:custGeom>
              <a:rect b="b" l="l" r="r" t="t"/>
              <a:pathLst>
                <a:path extrusionOk="0" h="265" w="298">
                  <a:moveTo>
                    <a:pt x="89" y="0"/>
                  </a:moveTo>
                  <a:lnTo>
                    <a:pt x="99" y="7"/>
                  </a:lnTo>
                  <a:lnTo>
                    <a:pt x="124" y="23"/>
                  </a:lnTo>
                  <a:lnTo>
                    <a:pt x="159" y="47"/>
                  </a:lnTo>
                  <a:lnTo>
                    <a:pt x="198" y="74"/>
                  </a:lnTo>
                  <a:lnTo>
                    <a:pt x="238" y="102"/>
                  </a:lnTo>
                  <a:lnTo>
                    <a:pt x="271" y="127"/>
                  </a:lnTo>
                  <a:lnTo>
                    <a:pt x="293" y="147"/>
                  </a:lnTo>
                  <a:lnTo>
                    <a:pt x="298" y="157"/>
                  </a:lnTo>
                  <a:lnTo>
                    <a:pt x="295" y="158"/>
                  </a:lnTo>
                  <a:lnTo>
                    <a:pt x="287" y="160"/>
                  </a:lnTo>
                  <a:lnTo>
                    <a:pt x="275" y="163"/>
                  </a:lnTo>
                  <a:lnTo>
                    <a:pt x="258" y="169"/>
                  </a:lnTo>
                  <a:lnTo>
                    <a:pt x="238" y="174"/>
                  </a:lnTo>
                  <a:lnTo>
                    <a:pt x="214" y="181"/>
                  </a:lnTo>
                  <a:lnTo>
                    <a:pt x="190" y="189"/>
                  </a:lnTo>
                  <a:lnTo>
                    <a:pt x="165" y="196"/>
                  </a:lnTo>
                  <a:lnTo>
                    <a:pt x="137" y="206"/>
                  </a:lnTo>
                  <a:lnTo>
                    <a:pt x="111" y="214"/>
                  </a:lnTo>
                  <a:lnTo>
                    <a:pt x="88" y="223"/>
                  </a:lnTo>
                  <a:lnTo>
                    <a:pt x="64" y="232"/>
                  </a:lnTo>
                  <a:lnTo>
                    <a:pt x="42" y="241"/>
                  </a:lnTo>
                  <a:lnTo>
                    <a:pt x="23" y="249"/>
                  </a:lnTo>
                  <a:lnTo>
                    <a:pt x="9" y="258"/>
                  </a:lnTo>
                  <a:lnTo>
                    <a:pt x="0" y="265"/>
                  </a:lnTo>
                  <a:lnTo>
                    <a:pt x="7" y="261"/>
                  </a:lnTo>
                  <a:lnTo>
                    <a:pt x="27" y="249"/>
                  </a:lnTo>
                  <a:lnTo>
                    <a:pt x="58" y="233"/>
                  </a:lnTo>
                  <a:lnTo>
                    <a:pt x="95" y="214"/>
                  </a:lnTo>
                  <a:lnTo>
                    <a:pt x="135" y="195"/>
                  </a:lnTo>
                  <a:lnTo>
                    <a:pt x="176" y="177"/>
                  </a:lnTo>
                  <a:lnTo>
                    <a:pt x="212" y="163"/>
                  </a:lnTo>
                  <a:lnTo>
                    <a:pt x="245" y="155"/>
                  </a:lnTo>
                  <a:lnTo>
                    <a:pt x="240" y="150"/>
                  </a:lnTo>
                  <a:lnTo>
                    <a:pt x="229" y="136"/>
                  </a:lnTo>
                  <a:lnTo>
                    <a:pt x="209" y="117"/>
                  </a:lnTo>
                  <a:lnTo>
                    <a:pt x="187" y="93"/>
                  </a:lnTo>
                  <a:lnTo>
                    <a:pt x="161" y="66"/>
                  </a:lnTo>
                  <a:lnTo>
                    <a:pt x="135" y="41"/>
                  </a:lnTo>
                  <a:lnTo>
                    <a:pt x="110" y="18"/>
                  </a:lnTo>
                  <a:lnTo>
                    <a:pt x="8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8" name="Google Shape;618;p34"/>
            <p:cNvSpPr/>
            <p:nvPr/>
          </p:nvSpPr>
          <p:spPr>
            <a:xfrm>
              <a:off x="7937500" y="1946275"/>
              <a:ext cx="261937" cy="339725"/>
            </a:xfrm>
            <a:custGeom>
              <a:rect b="b" l="l" r="r" t="t"/>
              <a:pathLst>
                <a:path extrusionOk="0" h="214" w="330">
                  <a:moveTo>
                    <a:pt x="163" y="12"/>
                  </a:moveTo>
                  <a:lnTo>
                    <a:pt x="0" y="0"/>
                  </a:lnTo>
                  <a:lnTo>
                    <a:pt x="330" y="214"/>
                  </a:lnTo>
                  <a:lnTo>
                    <a:pt x="319" y="207"/>
                  </a:lnTo>
                  <a:lnTo>
                    <a:pt x="290" y="187"/>
                  </a:lnTo>
                  <a:lnTo>
                    <a:pt x="248" y="157"/>
                  </a:lnTo>
                  <a:lnTo>
                    <a:pt x="202" y="124"/>
                  </a:lnTo>
                  <a:lnTo>
                    <a:pt x="154" y="90"/>
                  </a:lnTo>
                  <a:lnTo>
                    <a:pt x="116" y="60"/>
                  </a:lnTo>
                  <a:lnTo>
                    <a:pt x="88" y="37"/>
                  </a:lnTo>
                  <a:lnTo>
                    <a:pt x="81" y="26"/>
                  </a:lnTo>
                  <a:lnTo>
                    <a:pt x="88" y="23"/>
                  </a:lnTo>
                  <a:lnTo>
                    <a:pt x="99" y="19"/>
                  </a:lnTo>
                  <a:lnTo>
                    <a:pt x="112" y="16"/>
                  </a:lnTo>
                  <a:lnTo>
                    <a:pt x="127" y="15"/>
                  </a:lnTo>
                  <a:lnTo>
                    <a:pt x="139" y="13"/>
                  </a:lnTo>
                  <a:lnTo>
                    <a:pt x="152" y="13"/>
                  </a:lnTo>
                  <a:lnTo>
                    <a:pt x="160" y="12"/>
                  </a:lnTo>
                  <a:lnTo>
                    <a:pt x="163"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9" name="Google Shape;619;p34"/>
            <p:cNvSpPr/>
            <p:nvPr/>
          </p:nvSpPr>
          <p:spPr>
            <a:xfrm>
              <a:off x="8320087" y="1592262"/>
              <a:ext cx="241300" cy="422275"/>
            </a:xfrm>
            <a:custGeom>
              <a:rect b="b" l="l" r="r" t="t"/>
              <a:pathLst>
                <a:path extrusionOk="0" h="266" w="305">
                  <a:moveTo>
                    <a:pt x="0" y="96"/>
                  </a:moveTo>
                  <a:lnTo>
                    <a:pt x="17" y="0"/>
                  </a:lnTo>
                  <a:lnTo>
                    <a:pt x="305" y="266"/>
                  </a:lnTo>
                  <a:lnTo>
                    <a:pt x="296" y="257"/>
                  </a:lnTo>
                  <a:lnTo>
                    <a:pt x="270" y="234"/>
                  </a:lnTo>
                  <a:lnTo>
                    <a:pt x="233" y="202"/>
                  </a:lnTo>
                  <a:lnTo>
                    <a:pt x="191" y="165"/>
                  </a:lnTo>
                  <a:lnTo>
                    <a:pt x="147" y="128"/>
                  </a:lnTo>
                  <a:lnTo>
                    <a:pt x="107" y="96"/>
                  </a:lnTo>
                  <a:lnTo>
                    <a:pt x="76" y="74"/>
                  </a:lnTo>
                  <a:lnTo>
                    <a:pt x="59" y="67"/>
                  </a:lnTo>
                  <a:lnTo>
                    <a:pt x="50" y="69"/>
                  </a:lnTo>
                  <a:lnTo>
                    <a:pt x="41" y="73"/>
                  </a:lnTo>
                  <a:lnTo>
                    <a:pt x="32" y="77"/>
                  </a:lnTo>
                  <a:lnTo>
                    <a:pt x="22" y="83"/>
                  </a:lnTo>
                  <a:lnTo>
                    <a:pt x="13" y="88"/>
                  </a:lnTo>
                  <a:lnTo>
                    <a:pt x="6" y="92"/>
                  </a:lnTo>
                  <a:lnTo>
                    <a:pt x="2" y="95"/>
                  </a:lnTo>
                  <a:lnTo>
                    <a:pt x="0"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0" name="Google Shape;620;p34"/>
            <p:cNvSpPr/>
            <p:nvPr/>
          </p:nvSpPr>
          <p:spPr>
            <a:xfrm>
              <a:off x="8199437" y="2041525"/>
              <a:ext cx="493712" cy="447675"/>
            </a:xfrm>
            <a:custGeom>
              <a:rect b="b" l="l" r="r" t="t"/>
              <a:pathLst>
                <a:path extrusionOk="0" h="282" w="624">
                  <a:moveTo>
                    <a:pt x="0" y="173"/>
                  </a:moveTo>
                  <a:lnTo>
                    <a:pt x="28" y="282"/>
                  </a:lnTo>
                  <a:lnTo>
                    <a:pt x="624" y="39"/>
                  </a:lnTo>
                  <a:lnTo>
                    <a:pt x="519" y="0"/>
                  </a:lnTo>
                  <a:lnTo>
                    <a:pt x="0" y="173"/>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1" name="Google Shape;621;p34"/>
            <p:cNvSpPr/>
            <p:nvPr/>
          </p:nvSpPr>
          <p:spPr>
            <a:xfrm>
              <a:off x="8181975" y="2020887"/>
              <a:ext cx="554037" cy="534987"/>
            </a:xfrm>
            <a:custGeom>
              <a:rect b="b" l="l" r="r" t="t"/>
              <a:pathLst>
                <a:path extrusionOk="0" h="337" w="699">
                  <a:moveTo>
                    <a:pt x="28" y="219"/>
                  </a:moveTo>
                  <a:lnTo>
                    <a:pt x="0" y="337"/>
                  </a:lnTo>
                  <a:lnTo>
                    <a:pt x="699" y="45"/>
                  </a:lnTo>
                  <a:lnTo>
                    <a:pt x="495" y="0"/>
                  </a:lnTo>
                  <a:lnTo>
                    <a:pt x="607" y="54"/>
                  </a:lnTo>
                  <a:lnTo>
                    <a:pt x="50" y="295"/>
                  </a:lnTo>
                  <a:lnTo>
                    <a:pt x="28" y="21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2" name="Google Shape;622;p34"/>
            <p:cNvSpPr/>
            <p:nvPr/>
          </p:nvSpPr>
          <p:spPr>
            <a:xfrm>
              <a:off x="8228012" y="1979612"/>
              <a:ext cx="334962" cy="325437"/>
            </a:xfrm>
            <a:custGeom>
              <a:rect b="b" l="l" r="r" t="t"/>
              <a:pathLst>
                <a:path extrusionOk="0" h="205" w="422">
                  <a:moveTo>
                    <a:pt x="0" y="205"/>
                  </a:moveTo>
                  <a:lnTo>
                    <a:pt x="422" y="15"/>
                  </a:lnTo>
                  <a:lnTo>
                    <a:pt x="284" y="0"/>
                  </a:lnTo>
                  <a:lnTo>
                    <a:pt x="365" y="26"/>
                  </a:lnTo>
                  <a:lnTo>
                    <a:pt x="361" y="28"/>
                  </a:lnTo>
                  <a:lnTo>
                    <a:pt x="350" y="32"/>
                  </a:lnTo>
                  <a:lnTo>
                    <a:pt x="332" y="41"/>
                  </a:lnTo>
                  <a:lnTo>
                    <a:pt x="310" y="50"/>
                  </a:lnTo>
                  <a:lnTo>
                    <a:pt x="282" y="63"/>
                  </a:lnTo>
                  <a:lnTo>
                    <a:pt x="251" y="77"/>
                  </a:lnTo>
                  <a:lnTo>
                    <a:pt x="220" y="92"/>
                  </a:lnTo>
                  <a:lnTo>
                    <a:pt x="185" y="107"/>
                  </a:lnTo>
                  <a:lnTo>
                    <a:pt x="152" y="123"/>
                  </a:lnTo>
                  <a:lnTo>
                    <a:pt x="119" y="138"/>
                  </a:lnTo>
                  <a:lnTo>
                    <a:pt x="88" y="153"/>
                  </a:lnTo>
                  <a:lnTo>
                    <a:pt x="60" y="168"/>
                  </a:lnTo>
                  <a:lnTo>
                    <a:pt x="37" y="180"/>
                  </a:lnTo>
                  <a:lnTo>
                    <a:pt x="18" y="191"/>
                  </a:lnTo>
                  <a:lnTo>
                    <a:pt x="5" y="200"/>
                  </a:lnTo>
                  <a:lnTo>
                    <a:pt x="0" y="2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3" name="Google Shape;623;p34"/>
            <p:cNvSpPr/>
            <p:nvPr/>
          </p:nvSpPr>
          <p:spPr>
            <a:xfrm>
              <a:off x="7913687" y="1592262"/>
              <a:ext cx="404812" cy="373062"/>
            </a:xfrm>
            <a:custGeom>
              <a:rect b="b" l="l" r="r" t="t"/>
              <a:pathLst>
                <a:path extrusionOk="0" h="235" w="510">
                  <a:moveTo>
                    <a:pt x="49" y="194"/>
                  </a:moveTo>
                  <a:lnTo>
                    <a:pt x="500" y="0"/>
                  </a:lnTo>
                  <a:lnTo>
                    <a:pt x="510" y="13"/>
                  </a:lnTo>
                  <a:lnTo>
                    <a:pt x="0" y="235"/>
                  </a:lnTo>
                  <a:lnTo>
                    <a:pt x="49" y="19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4" name="Google Shape;624;p34"/>
            <p:cNvSpPr/>
            <p:nvPr/>
          </p:nvSpPr>
          <p:spPr>
            <a:xfrm>
              <a:off x="7881937" y="3659187"/>
              <a:ext cx="841375" cy="920750"/>
            </a:xfrm>
            <a:custGeom>
              <a:rect b="b" l="l" r="r" t="t"/>
              <a:pathLst>
                <a:path extrusionOk="0" h="580" w="1060">
                  <a:moveTo>
                    <a:pt x="268" y="553"/>
                  </a:moveTo>
                  <a:lnTo>
                    <a:pt x="198" y="494"/>
                  </a:lnTo>
                  <a:lnTo>
                    <a:pt x="88" y="440"/>
                  </a:lnTo>
                  <a:lnTo>
                    <a:pt x="0" y="375"/>
                  </a:lnTo>
                  <a:lnTo>
                    <a:pt x="68" y="295"/>
                  </a:lnTo>
                  <a:lnTo>
                    <a:pt x="151" y="253"/>
                  </a:lnTo>
                  <a:lnTo>
                    <a:pt x="154" y="252"/>
                  </a:lnTo>
                  <a:lnTo>
                    <a:pt x="165" y="250"/>
                  </a:lnTo>
                  <a:lnTo>
                    <a:pt x="182" y="245"/>
                  </a:lnTo>
                  <a:lnTo>
                    <a:pt x="200" y="241"/>
                  </a:lnTo>
                  <a:lnTo>
                    <a:pt x="219" y="236"/>
                  </a:lnTo>
                  <a:lnTo>
                    <a:pt x="237" y="232"/>
                  </a:lnTo>
                  <a:lnTo>
                    <a:pt x="252" y="227"/>
                  </a:lnTo>
                  <a:lnTo>
                    <a:pt x="261" y="224"/>
                  </a:lnTo>
                  <a:lnTo>
                    <a:pt x="266" y="223"/>
                  </a:lnTo>
                  <a:lnTo>
                    <a:pt x="277" y="219"/>
                  </a:lnTo>
                  <a:lnTo>
                    <a:pt x="297" y="212"/>
                  </a:lnTo>
                  <a:lnTo>
                    <a:pt x="319" y="206"/>
                  </a:lnTo>
                  <a:lnTo>
                    <a:pt x="343" y="199"/>
                  </a:lnTo>
                  <a:lnTo>
                    <a:pt x="367" y="192"/>
                  </a:lnTo>
                  <a:lnTo>
                    <a:pt x="389" y="187"/>
                  </a:lnTo>
                  <a:lnTo>
                    <a:pt x="408" y="185"/>
                  </a:lnTo>
                  <a:lnTo>
                    <a:pt x="435" y="183"/>
                  </a:lnTo>
                  <a:lnTo>
                    <a:pt x="463" y="180"/>
                  </a:lnTo>
                  <a:lnTo>
                    <a:pt x="490" y="175"/>
                  </a:lnTo>
                  <a:lnTo>
                    <a:pt x="518" y="172"/>
                  </a:lnTo>
                  <a:lnTo>
                    <a:pt x="540" y="169"/>
                  </a:lnTo>
                  <a:lnTo>
                    <a:pt x="558" y="166"/>
                  </a:lnTo>
                  <a:lnTo>
                    <a:pt x="571" y="163"/>
                  </a:lnTo>
                  <a:lnTo>
                    <a:pt x="576" y="162"/>
                  </a:lnTo>
                  <a:lnTo>
                    <a:pt x="587" y="159"/>
                  </a:lnTo>
                  <a:lnTo>
                    <a:pt x="596" y="154"/>
                  </a:lnTo>
                  <a:lnTo>
                    <a:pt x="606" y="151"/>
                  </a:lnTo>
                  <a:lnTo>
                    <a:pt x="615" y="146"/>
                  </a:lnTo>
                  <a:lnTo>
                    <a:pt x="624" y="142"/>
                  </a:lnTo>
                  <a:lnTo>
                    <a:pt x="633" y="137"/>
                  </a:lnTo>
                  <a:lnTo>
                    <a:pt x="640" y="132"/>
                  </a:lnTo>
                  <a:lnTo>
                    <a:pt x="650" y="128"/>
                  </a:lnTo>
                  <a:lnTo>
                    <a:pt x="661" y="121"/>
                  </a:lnTo>
                  <a:lnTo>
                    <a:pt x="673" y="115"/>
                  </a:lnTo>
                  <a:lnTo>
                    <a:pt x="684" y="109"/>
                  </a:lnTo>
                  <a:lnTo>
                    <a:pt x="690" y="107"/>
                  </a:lnTo>
                  <a:lnTo>
                    <a:pt x="690" y="102"/>
                  </a:lnTo>
                  <a:lnTo>
                    <a:pt x="692" y="91"/>
                  </a:lnTo>
                  <a:lnTo>
                    <a:pt x="695" y="79"/>
                  </a:lnTo>
                  <a:lnTo>
                    <a:pt x="699" y="72"/>
                  </a:lnTo>
                  <a:lnTo>
                    <a:pt x="703" y="64"/>
                  </a:lnTo>
                  <a:lnTo>
                    <a:pt x="714" y="44"/>
                  </a:lnTo>
                  <a:lnTo>
                    <a:pt x="723" y="19"/>
                  </a:lnTo>
                  <a:lnTo>
                    <a:pt x="727" y="0"/>
                  </a:lnTo>
                  <a:lnTo>
                    <a:pt x="791" y="26"/>
                  </a:lnTo>
                  <a:lnTo>
                    <a:pt x="877" y="96"/>
                  </a:lnTo>
                  <a:lnTo>
                    <a:pt x="982" y="153"/>
                  </a:lnTo>
                  <a:lnTo>
                    <a:pt x="1060" y="215"/>
                  </a:lnTo>
                  <a:lnTo>
                    <a:pt x="1024" y="264"/>
                  </a:lnTo>
                  <a:lnTo>
                    <a:pt x="1022" y="265"/>
                  </a:lnTo>
                  <a:lnTo>
                    <a:pt x="1016" y="269"/>
                  </a:lnTo>
                  <a:lnTo>
                    <a:pt x="1007" y="273"/>
                  </a:lnTo>
                  <a:lnTo>
                    <a:pt x="996" y="278"/>
                  </a:lnTo>
                  <a:lnTo>
                    <a:pt x="983" y="284"/>
                  </a:lnTo>
                  <a:lnTo>
                    <a:pt x="969" y="292"/>
                  </a:lnTo>
                  <a:lnTo>
                    <a:pt x="952" y="300"/>
                  </a:lnTo>
                  <a:lnTo>
                    <a:pt x="936" y="310"/>
                  </a:lnTo>
                  <a:lnTo>
                    <a:pt x="928" y="315"/>
                  </a:lnTo>
                  <a:lnTo>
                    <a:pt x="921" y="321"/>
                  </a:lnTo>
                  <a:lnTo>
                    <a:pt x="916" y="327"/>
                  </a:lnTo>
                  <a:lnTo>
                    <a:pt x="908" y="333"/>
                  </a:lnTo>
                  <a:lnTo>
                    <a:pt x="901" y="339"/>
                  </a:lnTo>
                  <a:lnTo>
                    <a:pt x="892" y="345"/>
                  </a:lnTo>
                  <a:lnTo>
                    <a:pt x="881" y="351"/>
                  </a:lnTo>
                  <a:lnTo>
                    <a:pt x="868" y="356"/>
                  </a:lnTo>
                  <a:lnTo>
                    <a:pt x="859" y="360"/>
                  </a:lnTo>
                  <a:lnTo>
                    <a:pt x="842" y="364"/>
                  </a:lnTo>
                  <a:lnTo>
                    <a:pt x="820" y="369"/>
                  </a:lnTo>
                  <a:lnTo>
                    <a:pt x="796" y="374"/>
                  </a:lnTo>
                  <a:lnTo>
                    <a:pt x="773" y="381"/>
                  </a:lnTo>
                  <a:lnTo>
                    <a:pt x="750" y="385"/>
                  </a:lnTo>
                  <a:lnTo>
                    <a:pt x="734" y="388"/>
                  </a:lnTo>
                  <a:lnTo>
                    <a:pt x="725" y="389"/>
                  </a:lnTo>
                  <a:lnTo>
                    <a:pt x="706" y="390"/>
                  </a:lnTo>
                  <a:lnTo>
                    <a:pt x="686" y="391"/>
                  </a:lnTo>
                  <a:lnTo>
                    <a:pt x="664" y="392"/>
                  </a:lnTo>
                  <a:lnTo>
                    <a:pt x="642" y="393"/>
                  </a:lnTo>
                  <a:lnTo>
                    <a:pt x="622" y="395"/>
                  </a:lnTo>
                  <a:lnTo>
                    <a:pt x="607" y="396"/>
                  </a:lnTo>
                  <a:lnTo>
                    <a:pt x="596" y="397"/>
                  </a:lnTo>
                  <a:lnTo>
                    <a:pt x="593" y="397"/>
                  </a:lnTo>
                  <a:lnTo>
                    <a:pt x="580" y="402"/>
                  </a:lnTo>
                  <a:lnTo>
                    <a:pt x="552" y="414"/>
                  </a:lnTo>
                  <a:lnTo>
                    <a:pt x="518" y="430"/>
                  </a:lnTo>
                  <a:lnTo>
                    <a:pt x="477" y="450"/>
                  </a:lnTo>
                  <a:lnTo>
                    <a:pt x="437" y="470"/>
                  </a:lnTo>
                  <a:lnTo>
                    <a:pt x="402" y="487"/>
                  </a:lnTo>
                  <a:lnTo>
                    <a:pt x="378" y="498"/>
                  </a:lnTo>
                  <a:lnTo>
                    <a:pt x="369" y="502"/>
                  </a:lnTo>
                  <a:lnTo>
                    <a:pt x="347" y="523"/>
                  </a:lnTo>
                  <a:lnTo>
                    <a:pt x="330" y="543"/>
                  </a:lnTo>
                  <a:lnTo>
                    <a:pt x="321" y="562"/>
                  </a:lnTo>
                  <a:lnTo>
                    <a:pt x="318" y="580"/>
                  </a:lnTo>
                  <a:lnTo>
                    <a:pt x="268" y="5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5" name="Google Shape;625;p34"/>
            <p:cNvSpPr/>
            <p:nvPr/>
          </p:nvSpPr>
          <p:spPr>
            <a:xfrm>
              <a:off x="7935912" y="3752850"/>
              <a:ext cx="750887" cy="719137"/>
            </a:xfrm>
            <a:custGeom>
              <a:rect b="b" l="l" r="r" t="t"/>
              <a:pathLst>
                <a:path extrusionOk="0" h="453" w="947">
                  <a:moveTo>
                    <a:pt x="693" y="36"/>
                  </a:moveTo>
                  <a:lnTo>
                    <a:pt x="660" y="78"/>
                  </a:lnTo>
                  <a:lnTo>
                    <a:pt x="659" y="79"/>
                  </a:lnTo>
                  <a:lnTo>
                    <a:pt x="651" y="82"/>
                  </a:lnTo>
                  <a:lnTo>
                    <a:pt x="640" y="84"/>
                  </a:lnTo>
                  <a:lnTo>
                    <a:pt x="629" y="87"/>
                  </a:lnTo>
                  <a:lnTo>
                    <a:pt x="618" y="90"/>
                  </a:lnTo>
                  <a:lnTo>
                    <a:pt x="607" y="93"/>
                  </a:lnTo>
                  <a:lnTo>
                    <a:pt x="598" y="96"/>
                  </a:lnTo>
                  <a:lnTo>
                    <a:pt x="594" y="97"/>
                  </a:lnTo>
                  <a:lnTo>
                    <a:pt x="587" y="101"/>
                  </a:lnTo>
                  <a:lnTo>
                    <a:pt x="569" y="106"/>
                  </a:lnTo>
                  <a:lnTo>
                    <a:pt x="545" y="113"/>
                  </a:lnTo>
                  <a:lnTo>
                    <a:pt x="516" y="121"/>
                  </a:lnTo>
                  <a:lnTo>
                    <a:pt x="481" y="129"/>
                  </a:lnTo>
                  <a:lnTo>
                    <a:pt x="442" y="138"/>
                  </a:lnTo>
                  <a:lnTo>
                    <a:pt x="402" y="146"/>
                  </a:lnTo>
                  <a:lnTo>
                    <a:pt x="362" y="152"/>
                  </a:lnTo>
                  <a:lnTo>
                    <a:pt x="338" y="156"/>
                  </a:lnTo>
                  <a:lnTo>
                    <a:pt x="314" y="160"/>
                  </a:lnTo>
                  <a:lnTo>
                    <a:pt x="292" y="164"/>
                  </a:lnTo>
                  <a:lnTo>
                    <a:pt x="272" y="168"/>
                  </a:lnTo>
                  <a:lnTo>
                    <a:pt x="251" y="174"/>
                  </a:lnTo>
                  <a:lnTo>
                    <a:pt x="233" y="179"/>
                  </a:lnTo>
                  <a:lnTo>
                    <a:pt x="215" y="184"/>
                  </a:lnTo>
                  <a:lnTo>
                    <a:pt x="196" y="191"/>
                  </a:lnTo>
                  <a:lnTo>
                    <a:pt x="185" y="196"/>
                  </a:lnTo>
                  <a:lnTo>
                    <a:pt x="174" y="203"/>
                  </a:lnTo>
                  <a:lnTo>
                    <a:pt x="163" y="211"/>
                  </a:lnTo>
                  <a:lnTo>
                    <a:pt x="154" y="217"/>
                  </a:lnTo>
                  <a:lnTo>
                    <a:pt x="68" y="248"/>
                  </a:lnTo>
                  <a:lnTo>
                    <a:pt x="64" y="250"/>
                  </a:lnTo>
                  <a:lnTo>
                    <a:pt x="59" y="257"/>
                  </a:lnTo>
                  <a:lnTo>
                    <a:pt x="48" y="266"/>
                  </a:lnTo>
                  <a:lnTo>
                    <a:pt x="35" y="276"/>
                  </a:lnTo>
                  <a:lnTo>
                    <a:pt x="24" y="288"/>
                  </a:lnTo>
                  <a:lnTo>
                    <a:pt x="13" y="296"/>
                  </a:lnTo>
                  <a:lnTo>
                    <a:pt x="4" y="304"/>
                  </a:lnTo>
                  <a:lnTo>
                    <a:pt x="0" y="306"/>
                  </a:lnTo>
                  <a:lnTo>
                    <a:pt x="90" y="350"/>
                  </a:lnTo>
                  <a:lnTo>
                    <a:pt x="160" y="403"/>
                  </a:lnTo>
                  <a:lnTo>
                    <a:pt x="228" y="453"/>
                  </a:lnTo>
                  <a:lnTo>
                    <a:pt x="237" y="445"/>
                  </a:lnTo>
                  <a:lnTo>
                    <a:pt x="250" y="437"/>
                  </a:lnTo>
                  <a:lnTo>
                    <a:pt x="262" y="429"/>
                  </a:lnTo>
                  <a:lnTo>
                    <a:pt x="277" y="421"/>
                  </a:lnTo>
                  <a:lnTo>
                    <a:pt x="290" y="416"/>
                  </a:lnTo>
                  <a:lnTo>
                    <a:pt x="301" y="411"/>
                  </a:lnTo>
                  <a:lnTo>
                    <a:pt x="308" y="407"/>
                  </a:lnTo>
                  <a:lnTo>
                    <a:pt x="312" y="406"/>
                  </a:lnTo>
                  <a:lnTo>
                    <a:pt x="316" y="404"/>
                  </a:lnTo>
                  <a:lnTo>
                    <a:pt x="323" y="398"/>
                  </a:lnTo>
                  <a:lnTo>
                    <a:pt x="334" y="391"/>
                  </a:lnTo>
                  <a:lnTo>
                    <a:pt x="349" y="380"/>
                  </a:lnTo>
                  <a:lnTo>
                    <a:pt x="362" y="369"/>
                  </a:lnTo>
                  <a:lnTo>
                    <a:pt x="374" y="360"/>
                  </a:lnTo>
                  <a:lnTo>
                    <a:pt x="385" y="351"/>
                  </a:lnTo>
                  <a:lnTo>
                    <a:pt x="391" y="346"/>
                  </a:lnTo>
                  <a:lnTo>
                    <a:pt x="402" y="341"/>
                  </a:lnTo>
                  <a:lnTo>
                    <a:pt x="424" y="333"/>
                  </a:lnTo>
                  <a:lnTo>
                    <a:pt x="455" y="324"/>
                  </a:lnTo>
                  <a:lnTo>
                    <a:pt x="494" y="313"/>
                  </a:lnTo>
                  <a:lnTo>
                    <a:pt x="538" y="304"/>
                  </a:lnTo>
                  <a:lnTo>
                    <a:pt x="583" y="295"/>
                  </a:lnTo>
                  <a:lnTo>
                    <a:pt x="629" y="288"/>
                  </a:lnTo>
                  <a:lnTo>
                    <a:pt x="671" y="285"/>
                  </a:lnTo>
                  <a:lnTo>
                    <a:pt x="684" y="284"/>
                  </a:lnTo>
                  <a:lnTo>
                    <a:pt x="697" y="282"/>
                  </a:lnTo>
                  <a:lnTo>
                    <a:pt x="710" y="279"/>
                  </a:lnTo>
                  <a:lnTo>
                    <a:pt x="721" y="276"/>
                  </a:lnTo>
                  <a:lnTo>
                    <a:pt x="734" y="273"/>
                  </a:lnTo>
                  <a:lnTo>
                    <a:pt x="745" y="270"/>
                  </a:lnTo>
                  <a:lnTo>
                    <a:pt x="756" y="266"/>
                  </a:lnTo>
                  <a:lnTo>
                    <a:pt x="767" y="262"/>
                  </a:lnTo>
                  <a:lnTo>
                    <a:pt x="771" y="261"/>
                  </a:lnTo>
                  <a:lnTo>
                    <a:pt x="782" y="258"/>
                  </a:lnTo>
                  <a:lnTo>
                    <a:pt x="796" y="254"/>
                  </a:lnTo>
                  <a:lnTo>
                    <a:pt x="815" y="248"/>
                  </a:lnTo>
                  <a:lnTo>
                    <a:pt x="835" y="241"/>
                  </a:lnTo>
                  <a:lnTo>
                    <a:pt x="853" y="235"/>
                  </a:lnTo>
                  <a:lnTo>
                    <a:pt x="870" y="228"/>
                  </a:lnTo>
                  <a:lnTo>
                    <a:pt x="882" y="221"/>
                  </a:lnTo>
                  <a:lnTo>
                    <a:pt x="884" y="219"/>
                  </a:lnTo>
                  <a:lnTo>
                    <a:pt x="890" y="213"/>
                  </a:lnTo>
                  <a:lnTo>
                    <a:pt x="899" y="203"/>
                  </a:lnTo>
                  <a:lnTo>
                    <a:pt x="908" y="193"/>
                  </a:lnTo>
                  <a:lnTo>
                    <a:pt x="919" y="180"/>
                  </a:lnTo>
                  <a:lnTo>
                    <a:pt x="930" y="168"/>
                  </a:lnTo>
                  <a:lnTo>
                    <a:pt x="939" y="158"/>
                  </a:lnTo>
                  <a:lnTo>
                    <a:pt x="947" y="149"/>
                  </a:lnTo>
                  <a:lnTo>
                    <a:pt x="881" y="95"/>
                  </a:lnTo>
                  <a:lnTo>
                    <a:pt x="809" y="68"/>
                  </a:lnTo>
                  <a:lnTo>
                    <a:pt x="728" y="0"/>
                  </a:lnTo>
                  <a:lnTo>
                    <a:pt x="727" y="6"/>
                  </a:lnTo>
                  <a:lnTo>
                    <a:pt x="717" y="16"/>
                  </a:lnTo>
                  <a:lnTo>
                    <a:pt x="705" y="27"/>
                  </a:lnTo>
                  <a:lnTo>
                    <a:pt x="693" y="36"/>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6" name="Google Shape;626;p34"/>
            <p:cNvSpPr/>
            <p:nvPr/>
          </p:nvSpPr>
          <p:spPr>
            <a:xfrm>
              <a:off x="8196262" y="3954462"/>
              <a:ext cx="249237" cy="312737"/>
            </a:xfrm>
            <a:custGeom>
              <a:rect b="b" l="l" r="r" t="t"/>
              <a:pathLst>
                <a:path extrusionOk="0" h="197" w="315">
                  <a:moveTo>
                    <a:pt x="308" y="88"/>
                  </a:moveTo>
                  <a:lnTo>
                    <a:pt x="311" y="96"/>
                  </a:lnTo>
                  <a:lnTo>
                    <a:pt x="313" y="104"/>
                  </a:lnTo>
                  <a:lnTo>
                    <a:pt x="315" y="112"/>
                  </a:lnTo>
                  <a:lnTo>
                    <a:pt x="315" y="120"/>
                  </a:lnTo>
                  <a:lnTo>
                    <a:pt x="315" y="137"/>
                  </a:lnTo>
                  <a:lnTo>
                    <a:pt x="309" y="152"/>
                  </a:lnTo>
                  <a:lnTo>
                    <a:pt x="298" y="166"/>
                  </a:lnTo>
                  <a:lnTo>
                    <a:pt x="280" y="178"/>
                  </a:lnTo>
                  <a:lnTo>
                    <a:pt x="271" y="182"/>
                  </a:lnTo>
                  <a:lnTo>
                    <a:pt x="264" y="185"/>
                  </a:lnTo>
                  <a:lnTo>
                    <a:pt x="254" y="188"/>
                  </a:lnTo>
                  <a:lnTo>
                    <a:pt x="245" y="192"/>
                  </a:lnTo>
                  <a:lnTo>
                    <a:pt x="236" y="194"/>
                  </a:lnTo>
                  <a:lnTo>
                    <a:pt x="227" y="196"/>
                  </a:lnTo>
                  <a:lnTo>
                    <a:pt x="216" y="197"/>
                  </a:lnTo>
                  <a:lnTo>
                    <a:pt x="205" y="197"/>
                  </a:lnTo>
                  <a:lnTo>
                    <a:pt x="198" y="196"/>
                  </a:lnTo>
                  <a:lnTo>
                    <a:pt x="190" y="196"/>
                  </a:lnTo>
                  <a:lnTo>
                    <a:pt x="181" y="195"/>
                  </a:lnTo>
                  <a:lnTo>
                    <a:pt x="172" y="194"/>
                  </a:lnTo>
                  <a:lnTo>
                    <a:pt x="163" y="193"/>
                  </a:lnTo>
                  <a:lnTo>
                    <a:pt x="155" y="192"/>
                  </a:lnTo>
                  <a:lnTo>
                    <a:pt x="146" y="191"/>
                  </a:lnTo>
                  <a:lnTo>
                    <a:pt x="139" y="189"/>
                  </a:lnTo>
                  <a:lnTo>
                    <a:pt x="132" y="187"/>
                  </a:lnTo>
                  <a:lnTo>
                    <a:pt x="122" y="183"/>
                  </a:lnTo>
                  <a:lnTo>
                    <a:pt x="111" y="177"/>
                  </a:lnTo>
                  <a:lnTo>
                    <a:pt x="100" y="169"/>
                  </a:lnTo>
                  <a:lnTo>
                    <a:pt x="89" y="162"/>
                  </a:lnTo>
                  <a:lnTo>
                    <a:pt x="78" y="155"/>
                  </a:lnTo>
                  <a:lnTo>
                    <a:pt x="71" y="149"/>
                  </a:lnTo>
                  <a:lnTo>
                    <a:pt x="66" y="145"/>
                  </a:lnTo>
                  <a:lnTo>
                    <a:pt x="58" y="142"/>
                  </a:lnTo>
                  <a:lnTo>
                    <a:pt x="44" y="132"/>
                  </a:lnTo>
                  <a:lnTo>
                    <a:pt x="25" y="121"/>
                  </a:lnTo>
                  <a:lnTo>
                    <a:pt x="14" y="109"/>
                  </a:lnTo>
                  <a:lnTo>
                    <a:pt x="0" y="74"/>
                  </a:lnTo>
                  <a:lnTo>
                    <a:pt x="3" y="43"/>
                  </a:lnTo>
                  <a:lnTo>
                    <a:pt x="16" y="22"/>
                  </a:lnTo>
                  <a:lnTo>
                    <a:pt x="29" y="13"/>
                  </a:lnTo>
                  <a:lnTo>
                    <a:pt x="36" y="11"/>
                  </a:lnTo>
                  <a:lnTo>
                    <a:pt x="44" y="9"/>
                  </a:lnTo>
                  <a:lnTo>
                    <a:pt x="53" y="6"/>
                  </a:lnTo>
                  <a:lnTo>
                    <a:pt x="62" y="4"/>
                  </a:lnTo>
                  <a:lnTo>
                    <a:pt x="71" y="2"/>
                  </a:lnTo>
                  <a:lnTo>
                    <a:pt x="78" y="1"/>
                  </a:lnTo>
                  <a:lnTo>
                    <a:pt x="82" y="0"/>
                  </a:lnTo>
                  <a:lnTo>
                    <a:pt x="84" y="0"/>
                  </a:lnTo>
                  <a:lnTo>
                    <a:pt x="154" y="6"/>
                  </a:lnTo>
                  <a:lnTo>
                    <a:pt x="166" y="9"/>
                  </a:lnTo>
                  <a:lnTo>
                    <a:pt x="183" y="15"/>
                  </a:lnTo>
                  <a:lnTo>
                    <a:pt x="201" y="21"/>
                  </a:lnTo>
                  <a:lnTo>
                    <a:pt x="220" y="30"/>
                  </a:lnTo>
                  <a:lnTo>
                    <a:pt x="238" y="37"/>
                  </a:lnTo>
                  <a:lnTo>
                    <a:pt x="251" y="42"/>
                  </a:lnTo>
                  <a:lnTo>
                    <a:pt x="260" y="46"/>
                  </a:lnTo>
                  <a:lnTo>
                    <a:pt x="262" y="44"/>
                  </a:lnTo>
                  <a:lnTo>
                    <a:pt x="308" y="88"/>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7" name="Google Shape;627;p34"/>
            <p:cNvSpPr/>
            <p:nvPr/>
          </p:nvSpPr>
          <p:spPr>
            <a:xfrm>
              <a:off x="8234362" y="3990975"/>
              <a:ext cx="182562" cy="231775"/>
            </a:xfrm>
            <a:custGeom>
              <a:rect b="b" l="l" r="r" t="t"/>
              <a:pathLst>
                <a:path extrusionOk="0" h="146" w="231">
                  <a:moveTo>
                    <a:pt x="176" y="89"/>
                  </a:moveTo>
                  <a:lnTo>
                    <a:pt x="169" y="85"/>
                  </a:lnTo>
                  <a:lnTo>
                    <a:pt x="160" y="82"/>
                  </a:lnTo>
                  <a:lnTo>
                    <a:pt x="151" y="81"/>
                  </a:lnTo>
                  <a:lnTo>
                    <a:pt x="140" y="80"/>
                  </a:lnTo>
                  <a:lnTo>
                    <a:pt x="178" y="107"/>
                  </a:lnTo>
                  <a:lnTo>
                    <a:pt x="160" y="116"/>
                  </a:lnTo>
                  <a:lnTo>
                    <a:pt x="105" y="84"/>
                  </a:lnTo>
                  <a:lnTo>
                    <a:pt x="105" y="82"/>
                  </a:lnTo>
                  <a:lnTo>
                    <a:pt x="103" y="81"/>
                  </a:lnTo>
                  <a:lnTo>
                    <a:pt x="97" y="81"/>
                  </a:lnTo>
                  <a:lnTo>
                    <a:pt x="94" y="82"/>
                  </a:lnTo>
                  <a:lnTo>
                    <a:pt x="81" y="82"/>
                  </a:lnTo>
                  <a:lnTo>
                    <a:pt x="70" y="82"/>
                  </a:lnTo>
                  <a:lnTo>
                    <a:pt x="59" y="82"/>
                  </a:lnTo>
                  <a:lnTo>
                    <a:pt x="50" y="81"/>
                  </a:lnTo>
                  <a:lnTo>
                    <a:pt x="42" y="79"/>
                  </a:lnTo>
                  <a:lnTo>
                    <a:pt x="35" y="75"/>
                  </a:lnTo>
                  <a:lnTo>
                    <a:pt x="26" y="70"/>
                  </a:lnTo>
                  <a:lnTo>
                    <a:pt x="19" y="65"/>
                  </a:lnTo>
                  <a:lnTo>
                    <a:pt x="13" y="61"/>
                  </a:lnTo>
                  <a:lnTo>
                    <a:pt x="8" y="56"/>
                  </a:lnTo>
                  <a:lnTo>
                    <a:pt x="4" y="52"/>
                  </a:lnTo>
                  <a:lnTo>
                    <a:pt x="2" y="48"/>
                  </a:lnTo>
                  <a:lnTo>
                    <a:pt x="31" y="38"/>
                  </a:lnTo>
                  <a:lnTo>
                    <a:pt x="57" y="57"/>
                  </a:lnTo>
                  <a:lnTo>
                    <a:pt x="64" y="61"/>
                  </a:lnTo>
                  <a:lnTo>
                    <a:pt x="72" y="63"/>
                  </a:lnTo>
                  <a:lnTo>
                    <a:pt x="79" y="64"/>
                  </a:lnTo>
                  <a:lnTo>
                    <a:pt x="88" y="64"/>
                  </a:lnTo>
                  <a:lnTo>
                    <a:pt x="35" y="25"/>
                  </a:lnTo>
                  <a:lnTo>
                    <a:pt x="30" y="28"/>
                  </a:lnTo>
                  <a:lnTo>
                    <a:pt x="28" y="31"/>
                  </a:lnTo>
                  <a:lnTo>
                    <a:pt x="28" y="35"/>
                  </a:lnTo>
                  <a:lnTo>
                    <a:pt x="31" y="38"/>
                  </a:lnTo>
                  <a:lnTo>
                    <a:pt x="2" y="48"/>
                  </a:lnTo>
                  <a:lnTo>
                    <a:pt x="0" y="44"/>
                  </a:lnTo>
                  <a:lnTo>
                    <a:pt x="0" y="41"/>
                  </a:lnTo>
                  <a:lnTo>
                    <a:pt x="2" y="37"/>
                  </a:lnTo>
                  <a:lnTo>
                    <a:pt x="4" y="34"/>
                  </a:lnTo>
                  <a:lnTo>
                    <a:pt x="8" y="30"/>
                  </a:lnTo>
                  <a:lnTo>
                    <a:pt x="13" y="26"/>
                  </a:lnTo>
                  <a:lnTo>
                    <a:pt x="19" y="23"/>
                  </a:lnTo>
                  <a:lnTo>
                    <a:pt x="26" y="18"/>
                  </a:lnTo>
                  <a:lnTo>
                    <a:pt x="19" y="13"/>
                  </a:lnTo>
                  <a:lnTo>
                    <a:pt x="33" y="7"/>
                  </a:lnTo>
                  <a:lnTo>
                    <a:pt x="42" y="10"/>
                  </a:lnTo>
                  <a:lnTo>
                    <a:pt x="55" y="6"/>
                  </a:lnTo>
                  <a:lnTo>
                    <a:pt x="66" y="3"/>
                  </a:lnTo>
                  <a:lnTo>
                    <a:pt x="75" y="1"/>
                  </a:lnTo>
                  <a:lnTo>
                    <a:pt x="85" y="0"/>
                  </a:lnTo>
                  <a:lnTo>
                    <a:pt x="94" y="0"/>
                  </a:lnTo>
                  <a:lnTo>
                    <a:pt x="101" y="1"/>
                  </a:lnTo>
                  <a:lnTo>
                    <a:pt x="107" y="3"/>
                  </a:lnTo>
                  <a:lnTo>
                    <a:pt x="112" y="7"/>
                  </a:lnTo>
                  <a:lnTo>
                    <a:pt x="127" y="17"/>
                  </a:lnTo>
                  <a:lnTo>
                    <a:pt x="112" y="34"/>
                  </a:lnTo>
                  <a:lnTo>
                    <a:pt x="110" y="34"/>
                  </a:lnTo>
                  <a:lnTo>
                    <a:pt x="107" y="35"/>
                  </a:lnTo>
                  <a:lnTo>
                    <a:pt x="103" y="34"/>
                  </a:lnTo>
                  <a:lnTo>
                    <a:pt x="99" y="33"/>
                  </a:lnTo>
                  <a:lnTo>
                    <a:pt x="81" y="18"/>
                  </a:lnTo>
                  <a:lnTo>
                    <a:pt x="75" y="15"/>
                  </a:lnTo>
                  <a:lnTo>
                    <a:pt x="68" y="14"/>
                  </a:lnTo>
                  <a:lnTo>
                    <a:pt x="61" y="14"/>
                  </a:lnTo>
                  <a:lnTo>
                    <a:pt x="52" y="16"/>
                  </a:lnTo>
                  <a:lnTo>
                    <a:pt x="118" y="64"/>
                  </a:lnTo>
                  <a:lnTo>
                    <a:pt x="129" y="63"/>
                  </a:lnTo>
                  <a:lnTo>
                    <a:pt x="140" y="63"/>
                  </a:lnTo>
                  <a:lnTo>
                    <a:pt x="149" y="63"/>
                  </a:lnTo>
                  <a:lnTo>
                    <a:pt x="156" y="63"/>
                  </a:lnTo>
                  <a:lnTo>
                    <a:pt x="163" y="63"/>
                  </a:lnTo>
                  <a:lnTo>
                    <a:pt x="171" y="63"/>
                  </a:lnTo>
                  <a:lnTo>
                    <a:pt x="176" y="64"/>
                  </a:lnTo>
                  <a:lnTo>
                    <a:pt x="182" y="65"/>
                  </a:lnTo>
                  <a:lnTo>
                    <a:pt x="189" y="68"/>
                  </a:lnTo>
                  <a:lnTo>
                    <a:pt x="198" y="71"/>
                  </a:lnTo>
                  <a:lnTo>
                    <a:pt x="206" y="75"/>
                  </a:lnTo>
                  <a:lnTo>
                    <a:pt x="213" y="80"/>
                  </a:lnTo>
                  <a:lnTo>
                    <a:pt x="222" y="86"/>
                  </a:lnTo>
                  <a:lnTo>
                    <a:pt x="228" y="92"/>
                  </a:lnTo>
                  <a:lnTo>
                    <a:pt x="229" y="99"/>
                  </a:lnTo>
                  <a:lnTo>
                    <a:pt x="231" y="104"/>
                  </a:lnTo>
                  <a:lnTo>
                    <a:pt x="229" y="109"/>
                  </a:lnTo>
                  <a:lnTo>
                    <a:pt x="224" y="115"/>
                  </a:lnTo>
                  <a:lnTo>
                    <a:pt x="217" y="121"/>
                  </a:lnTo>
                  <a:lnTo>
                    <a:pt x="206" y="128"/>
                  </a:lnTo>
                  <a:lnTo>
                    <a:pt x="215" y="139"/>
                  </a:lnTo>
                  <a:lnTo>
                    <a:pt x="202" y="146"/>
                  </a:lnTo>
                  <a:lnTo>
                    <a:pt x="189" y="136"/>
                  </a:lnTo>
                  <a:lnTo>
                    <a:pt x="178" y="140"/>
                  </a:lnTo>
                  <a:lnTo>
                    <a:pt x="167" y="143"/>
                  </a:lnTo>
                  <a:lnTo>
                    <a:pt x="158" y="145"/>
                  </a:lnTo>
                  <a:lnTo>
                    <a:pt x="149" y="146"/>
                  </a:lnTo>
                  <a:lnTo>
                    <a:pt x="140" y="146"/>
                  </a:lnTo>
                  <a:lnTo>
                    <a:pt x="132" y="144"/>
                  </a:lnTo>
                  <a:lnTo>
                    <a:pt x="127" y="142"/>
                  </a:lnTo>
                  <a:lnTo>
                    <a:pt x="121" y="139"/>
                  </a:lnTo>
                  <a:lnTo>
                    <a:pt x="103" y="126"/>
                  </a:lnTo>
                  <a:lnTo>
                    <a:pt x="116" y="108"/>
                  </a:lnTo>
                  <a:lnTo>
                    <a:pt x="119" y="105"/>
                  </a:lnTo>
                  <a:lnTo>
                    <a:pt x="121" y="107"/>
                  </a:lnTo>
                  <a:lnTo>
                    <a:pt x="123" y="108"/>
                  </a:lnTo>
                  <a:lnTo>
                    <a:pt x="125" y="109"/>
                  </a:lnTo>
                  <a:lnTo>
                    <a:pt x="129" y="110"/>
                  </a:lnTo>
                  <a:lnTo>
                    <a:pt x="156" y="128"/>
                  </a:lnTo>
                  <a:lnTo>
                    <a:pt x="162" y="130"/>
                  </a:lnTo>
                  <a:lnTo>
                    <a:pt x="167" y="132"/>
                  </a:lnTo>
                  <a:lnTo>
                    <a:pt x="173" y="132"/>
                  </a:lnTo>
                  <a:lnTo>
                    <a:pt x="180" y="129"/>
                  </a:lnTo>
                  <a:lnTo>
                    <a:pt x="160" y="116"/>
                  </a:lnTo>
                  <a:lnTo>
                    <a:pt x="178" y="107"/>
                  </a:lnTo>
                  <a:lnTo>
                    <a:pt x="198" y="121"/>
                  </a:lnTo>
                  <a:lnTo>
                    <a:pt x="200" y="119"/>
                  </a:lnTo>
                  <a:lnTo>
                    <a:pt x="202" y="117"/>
                  </a:lnTo>
                  <a:lnTo>
                    <a:pt x="204" y="115"/>
                  </a:lnTo>
                  <a:lnTo>
                    <a:pt x="204" y="112"/>
                  </a:lnTo>
                  <a:lnTo>
                    <a:pt x="204" y="110"/>
                  </a:lnTo>
                  <a:lnTo>
                    <a:pt x="202" y="108"/>
                  </a:lnTo>
                  <a:lnTo>
                    <a:pt x="198" y="106"/>
                  </a:lnTo>
                  <a:lnTo>
                    <a:pt x="195" y="104"/>
                  </a:lnTo>
                  <a:lnTo>
                    <a:pt x="176" y="89"/>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8" name="Google Shape;628;p34"/>
            <p:cNvSpPr/>
            <p:nvPr/>
          </p:nvSpPr>
          <p:spPr>
            <a:xfrm>
              <a:off x="6124575" y="4302125"/>
              <a:ext cx="101600" cy="231775"/>
            </a:xfrm>
            <a:custGeom>
              <a:rect b="b" l="l" r="r" t="t"/>
              <a:pathLst>
                <a:path extrusionOk="0" h="146" w="128">
                  <a:moveTo>
                    <a:pt x="9" y="6"/>
                  </a:moveTo>
                  <a:lnTo>
                    <a:pt x="9" y="9"/>
                  </a:lnTo>
                  <a:lnTo>
                    <a:pt x="9" y="15"/>
                  </a:lnTo>
                  <a:lnTo>
                    <a:pt x="11" y="22"/>
                  </a:lnTo>
                  <a:lnTo>
                    <a:pt x="14" y="29"/>
                  </a:lnTo>
                  <a:lnTo>
                    <a:pt x="11" y="36"/>
                  </a:lnTo>
                  <a:lnTo>
                    <a:pt x="1" y="50"/>
                  </a:lnTo>
                  <a:lnTo>
                    <a:pt x="0" y="68"/>
                  </a:lnTo>
                  <a:lnTo>
                    <a:pt x="22" y="87"/>
                  </a:lnTo>
                  <a:lnTo>
                    <a:pt x="20" y="91"/>
                  </a:lnTo>
                  <a:lnTo>
                    <a:pt x="16" y="101"/>
                  </a:lnTo>
                  <a:lnTo>
                    <a:pt x="14" y="113"/>
                  </a:lnTo>
                  <a:lnTo>
                    <a:pt x="16" y="126"/>
                  </a:lnTo>
                  <a:lnTo>
                    <a:pt x="25" y="138"/>
                  </a:lnTo>
                  <a:lnTo>
                    <a:pt x="45" y="145"/>
                  </a:lnTo>
                  <a:lnTo>
                    <a:pt x="78" y="146"/>
                  </a:lnTo>
                  <a:lnTo>
                    <a:pt x="128" y="137"/>
                  </a:lnTo>
                  <a:lnTo>
                    <a:pt x="122" y="123"/>
                  </a:lnTo>
                  <a:lnTo>
                    <a:pt x="117" y="124"/>
                  </a:lnTo>
                  <a:lnTo>
                    <a:pt x="106" y="125"/>
                  </a:lnTo>
                  <a:lnTo>
                    <a:pt x="89" y="127"/>
                  </a:lnTo>
                  <a:lnTo>
                    <a:pt x="71" y="127"/>
                  </a:lnTo>
                  <a:lnTo>
                    <a:pt x="55" y="126"/>
                  </a:lnTo>
                  <a:lnTo>
                    <a:pt x="42" y="122"/>
                  </a:lnTo>
                  <a:lnTo>
                    <a:pt x="36" y="113"/>
                  </a:lnTo>
                  <a:lnTo>
                    <a:pt x="40" y="101"/>
                  </a:lnTo>
                  <a:lnTo>
                    <a:pt x="42" y="101"/>
                  </a:lnTo>
                  <a:lnTo>
                    <a:pt x="49" y="102"/>
                  </a:lnTo>
                  <a:lnTo>
                    <a:pt x="56" y="102"/>
                  </a:lnTo>
                  <a:lnTo>
                    <a:pt x="67" y="102"/>
                  </a:lnTo>
                  <a:lnTo>
                    <a:pt x="78" y="102"/>
                  </a:lnTo>
                  <a:lnTo>
                    <a:pt x="89" y="100"/>
                  </a:lnTo>
                  <a:lnTo>
                    <a:pt x="97" y="96"/>
                  </a:lnTo>
                  <a:lnTo>
                    <a:pt x="102" y="92"/>
                  </a:lnTo>
                  <a:lnTo>
                    <a:pt x="104" y="86"/>
                  </a:lnTo>
                  <a:lnTo>
                    <a:pt x="100" y="79"/>
                  </a:lnTo>
                  <a:lnTo>
                    <a:pt x="93" y="74"/>
                  </a:lnTo>
                  <a:lnTo>
                    <a:pt x="84" y="69"/>
                  </a:lnTo>
                  <a:lnTo>
                    <a:pt x="71" y="66"/>
                  </a:lnTo>
                  <a:lnTo>
                    <a:pt x="56" y="65"/>
                  </a:lnTo>
                  <a:lnTo>
                    <a:pt x="42" y="68"/>
                  </a:lnTo>
                  <a:lnTo>
                    <a:pt x="25" y="74"/>
                  </a:lnTo>
                  <a:lnTo>
                    <a:pt x="31" y="47"/>
                  </a:lnTo>
                  <a:lnTo>
                    <a:pt x="33" y="47"/>
                  </a:lnTo>
                  <a:lnTo>
                    <a:pt x="40" y="48"/>
                  </a:lnTo>
                  <a:lnTo>
                    <a:pt x="49" y="48"/>
                  </a:lnTo>
                  <a:lnTo>
                    <a:pt x="58" y="48"/>
                  </a:lnTo>
                  <a:lnTo>
                    <a:pt x="67" y="47"/>
                  </a:lnTo>
                  <a:lnTo>
                    <a:pt x="77" y="45"/>
                  </a:lnTo>
                  <a:lnTo>
                    <a:pt x="82" y="41"/>
                  </a:lnTo>
                  <a:lnTo>
                    <a:pt x="82" y="36"/>
                  </a:lnTo>
                  <a:lnTo>
                    <a:pt x="73" y="25"/>
                  </a:lnTo>
                  <a:lnTo>
                    <a:pt x="60" y="20"/>
                  </a:lnTo>
                  <a:lnTo>
                    <a:pt x="47" y="18"/>
                  </a:lnTo>
                  <a:lnTo>
                    <a:pt x="42" y="17"/>
                  </a:lnTo>
                  <a:lnTo>
                    <a:pt x="31" y="0"/>
                  </a:lnTo>
                  <a:lnTo>
                    <a:pt x="9"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9" name="Google Shape;629;p34"/>
            <p:cNvSpPr/>
            <p:nvPr/>
          </p:nvSpPr>
          <p:spPr>
            <a:xfrm>
              <a:off x="6216650" y="4103687"/>
              <a:ext cx="534987" cy="465137"/>
            </a:xfrm>
            <a:custGeom>
              <a:rect b="b" l="l" r="r" t="t"/>
              <a:pathLst>
                <a:path extrusionOk="0" h="293" w="675">
                  <a:moveTo>
                    <a:pt x="40" y="291"/>
                  </a:moveTo>
                  <a:lnTo>
                    <a:pt x="66" y="293"/>
                  </a:lnTo>
                  <a:lnTo>
                    <a:pt x="99" y="291"/>
                  </a:lnTo>
                  <a:lnTo>
                    <a:pt x="141" y="287"/>
                  </a:lnTo>
                  <a:lnTo>
                    <a:pt x="189" y="280"/>
                  </a:lnTo>
                  <a:lnTo>
                    <a:pt x="240" y="270"/>
                  </a:lnTo>
                  <a:lnTo>
                    <a:pt x="295" y="258"/>
                  </a:lnTo>
                  <a:lnTo>
                    <a:pt x="350" y="246"/>
                  </a:lnTo>
                  <a:lnTo>
                    <a:pt x="407" y="232"/>
                  </a:lnTo>
                  <a:lnTo>
                    <a:pt x="462" y="217"/>
                  </a:lnTo>
                  <a:lnTo>
                    <a:pt x="514" y="202"/>
                  </a:lnTo>
                  <a:lnTo>
                    <a:pt x="561" y="188"/>
                  </a:lnTo>
                  <a:lnTo>
                    <a:pt x="602" y="173"/>
                  </a:lnTo>
                  <a:lnTo>
                    <a:pt x="635" y="159"/>
                  </a:lnTo>
                  <a:lnTo>
                    <a:pt x="660" y="146"/>
                  </a:lnTo>
                  <a:lnTo>
                    <a:pt x="673" y="136"/>
                  </a:lnTo>
                  <a:lnTo>
                    <a:pt x="675" y="126"/>
                  </a:lnTo>
                  <a:lnTo>
                    <a:pt x="666" y="118"/>
                  </a:lnTo>
                  <a:lnTo>
                    <a:pt x="653" y="108"/>
                  </a:lnTo>
                  <a:lnTo>
                    <a:pt x="633" y="98"/>
                  </a:lnTo>
                  <a:lnTo>
                    <a:pt x="609" y="88"/>
                  </a:lnTo>
                  <a:lnTo>
                    <a:pt x="583" y="77"/>
                  </a:lnTo>
                  <a:lnTo>
                    <a:pt x="554" y="67"/>
                  </a:lnTo>
                  <a:lnTo>
                    <a:pt x="523" y="56"/>
                  </a:lnTo>
                  <a:lnTo>
                    <a:pt x="492" y="47"/>
                  </a:lnTo>
                  <a:lnTo>
                    <a:pt x="460" y="37"/>
                  </a:lnTo>
                  <a:lnTo>
                    <a:pt x="431" y="29"/>
                  </a:lnTo>
                  <a:lnTo>
                    <a:pt x="404" y="20"/>
                  </a:lnTo>
                  <a:lnTo>
                    <a:pt x="378" y="14"/>
                  </a:lnTo>
                  <a:lnTo>
                    <a:pt x="358" y="8"/>
                  </a:lnTo>
                  <a:lnTo>
                    <a:pt x="343" y="3"/>
                  </a:lnTo>
                  <a:lnTo>
                    <a:pt x="332" y="1"/>
                  </a:lnTo>
                  <a:lnTo>
                    <a:pt x="328" y="0"/>
                  </a:lnTo>
                  <a:lnTo>
                    <a:pt x="70" y="52"/>
                  </a:lnTo>
                  <a:lnTo>
                    <a:pt x="64" y="62"/>
                  </a:lnTo>
                  <a:lnTo>
                    <a:pt x="50" y="87"/>
                  </a:lnTo>
                  <a:lnTo>
                    <a:pt x="33" y="123"/>
                  </a:lnTo>
                  <a:lnTo>
                    <a:pt x="15" y="164"/>
                  </a:lnTo>
                  <a:lnTo>
                    <a:pt x="4" y="208"/>
                  </a:lnTo>
                  <a:lnTo>
                    <a:pt x="0" y="246"/>
                  </a:lnTo>
                  <a:lnTo>
                    <a:pt x="11" y="275"/>
                  </a:lnTo>
                  <a:lnTo>
                    <a:pt x="40" y="291"/>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0" name="Google Shape;630;p34"/>
            <p:cNvSpPr/>
            <p:nvPr/>
          </p:nvSpPr>
          <p:spPr>
            <a:xfrm>
              <a:off x="6065837" y="3890962"/>
              <a:ext cx="601662" cy="441325"/>
            </a:xfrm>
            <a:custGeom>
              <a:rect b="b" l="l" r="r" t="t"/>
              <a:pathLst>
                <a:path extrusionOk="0" h="278" w="758">
                  <a:moveTo>
                    <a:pt x="376" y="130"/>
                  </a:moveTo>
                  <a:lnTo>
                    <a:pt x="521" y="90"/>
                  </a:lnTo>
                  <a:lnTo>
                    <a:pt x="523" y="91"/>
                  </a:lnTo>
                  <a:lnTo>
                    <a:pt x="525" y="95"/>
                  </a:lnTo>
                  <a:lnTo>
                    <a:pt x="530" y="101"/>
                  </a:lnTo>
                  <a:lnTo>
                    <a:pt x="536" y="109"/>
                  </a:lnTo>
                  <a:lnTo>
                    <a:pt x="545" y="117"/>
                  </a:lnTo>
                  <a:lnTo>
                    <a:pt x="554" y="125"/>
                  </a:lnTo>
                  <a:lnTo>
                    <a:pt x="565" y="131"/>
                  </a:lnTo>
                  <a:lnTo>
                    <a:pt x="578" y="136"/>
                  </a:lnTo>
                  <a:lnTo>
                    <a:pt x="596" y="140"/>
                  </a:lnTo>
                  <a:lnTo>
                    <a:pt x="622" y="140"/>
                  </a:lnTo>
                  <a:lnTo>
                    <a:pt x="651" y="137"/>
                  </a:lnTo>
                  <a:lnTo>
                    <a:pt x="682" y="132"/>
                  </a:lnTo>
                  <a:lnTo>
                    <a:pt x="712" y="124"/>
                  </a:lnTo>
                  <a:lnTo>
                    <a:pt x="737" y="111"/>
                  </a:lnTo>
                  <a:lnTo>
                    <a:pt x="752" y="95"/>
                  </a:lnTo>
                  <a:lnTo>
                    <a:pt x="758" y="75"/>
                  </a:lnTo>
                  <a:lnTo>
                    <a:pt x="752" y="72"/>
                  </a:lnTo>
                  <a:lnTo>
                    <a:pt x="739" y="63"/>
                  </a:lnTo>
                  <a:lnTo>
                    <a:pt x="719" y="52"/>
                  </a:lnTo>
                  <a:lnTo>
                    <a:pt x="697" y="39"/>
                  </a:lnTo>
                  <a:lnTo>
                    <a:pt x="671" y="25"/>
                  </a:lnTo>
                  <a:lnTo>
                    <a:pt x="646" y="14"/>
                  </a:lnTo>
                  <a:lnTo>
                    <a:pt x="622" y="5"/>
                  </a:lnTo>
                  <a:lnTo>
                    <a:pt x="604" y="1"/>
                  </a:lnTo>
                  <a:lnTo>
                    <a:pt x="591" y="1"/>
                  </a:lnTo>
                  <a:lnTo>
                    <a:pt x="578" y="0"/>
                  </a:lnTo>
                  <a:lnTo>
                    <a:pt x="563" y="1"/>
                  </a:lnTo>
                  <a:lnTo>
                    <a:pt x="547" y="1"/>
                  </a:lnTo>
                  <a:lnTo>
                    <a:pt x="530" y="2"/>
                  </a:lnTo>
                  <a:lnTo>
                    <a:pt x="512" y="3"/>
                  </a:lnTo>
                  <a:lnTo>
                    <a:pt x="492" y="4"/>
                  </a:lnTo>
                  <a:lnTo>
                    <a:pt x="472" y="6"/>
                  </a:lnTo>
                  <a:lnTo>
                    <a:pt x="451" y="8"/>
                  </a:lnTo>
                  <a:lnTo>
                    <a:pt x="429" y="11"/>
                  </a:lnTo>
                  <a:lnTo>
                    <a:pt x="407" y="15"/>
                  </a:lnTo>
                  <a:lnTo>
                    <a:pt x="385" y="18"/>
                  </a:lnTo>
                  <a:lnTo>
                    <a:pt x="363" y="22"/>
                  </a:lnTo>
                  <a:lnTo>
                    <a:pt x="339" y="26"/>
                  </a:lnTo>
                  <a:lnTo>
                    <a:pt x="317" y="32"/>
                  </a:lnTo>
                  <a:lnTo>
                    <a:pt x="294" y="37"/>
                  </a:lnTo>
                  <a:lnTo>
                    <a:pt x="275" y="42"/>
                  </a:lnTo>
                  <a:lnTo>
                    <a:pt x="231" y="54"/>
                  </a:lnTo>
                  <a:lnTo>
                    <a:pt x="189" y="68"/>
                  </a:lnTo>
                  <a:lnTo>
                    <a:pt x="149" y="81"/>
                  </a:lnTo>
                  <a:lnTo>
                    <a:pt x="114" y="95"/>
                  </a:lnTo>
                  <a:lnTo>
                    <a:pt x="81" y="110"/>
                  </a:lnTo>
                  <a:lnTo>
                    <a:pt x="55" y="123"/>
                  </a:lnTo>
                  <a:lnTo>
                    <a:pt x="31" y="135"/>
                  </a:lnTo>
                  <a:lnTo>
                    <a:pt x="15" y="147"/>
                  </a:lnTo>
                  <a:lnTo>
                    <a:pt x="2" y="173"/>
                  </a:lnTo>
                  <a:lnTo>
                    <a:pt x="0" y="211"/>
                  </a:lnTo>
                  <a:lnTo>
                    <a:pt x="2" y="246"/>
                  </a:lnTo>
                  <a:lnTo>
                    <a:pt x="4" y="262"/>
                  </a:lnTo>
                  <a:lnTo>
                    <a:pt x="33" y="274"/>
                  </a:lnTo>
                  <a:lnTo>
                    <a:pt x="64" y="278"/>
                  </a:lnTo>
                  <a:lnTo>
                    <a:pt x="96" y="276"/>
                  </a:lnTo>
                  <a:lnTo>
                    <a:pt x="127" y="270"/>
                  </a:lnTo>
                  <a:lnTo>
                    <a:pt x="154" y="260"/>
                  </a:lnTo>
                  <a:lnTo>
                    <a:pt x="178" y="250"/>
                  </a:lnTo>
                  <a:lnTo>
                    <a:pt x="195" y="239"/>
                  </a:lnTo>
                  <a:lnTo>
                    <a:pt x="204" y="229"/>
                  </a:lnTo>
                  <a:lnTo>
                    <a:pt x="206" y="211"/>
                  </a:lnTo>
                  <a:lnTo>
                    <a:pt x="198" y="193"/>
                  </a:lnTo>
                  <a:lnTo>
                    <a:pt x="189" y="179"/>
                  </a:lnTo>
                  <a:lnTo>
                    <a:pt x="184" y="173"/>
                  </a:lnTo>
                  <a:lnTo>
                    <a:pt x="334" y="141"/>
                  </a:lnTo>
                  <a:lnTo>
                    <a:pt x="376" y="13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1" name="Google Shape;631;p34"/>
            <p:cNvSpPr/>
            <p:nvPr/>
          </p:nvSpPr>
          <p:spPr>
            <a:xfrm>
              <a:off x="6318250" y="4175125"/>
              <a:ext cx="249237" cy="263525"/>
            </a:xfrm>
            <a:custGeom>
              <a:rect b="b" l="l" r="r" t="t"/>
              <a:pathLst>
                <a:path extrusionOk="0" h="166" w="316">
                  <a:moveTo>
                    <a:pt x="0" y="37"/>
                  </a:moveTo>
                  <a:lnTo>
                    <a:pt x="156" y="0"/>
                  </a:lnTo>
                  <a:lnTo>
                    <a:pt x="316" y="94"/>
                  </a:lnTo>
                  <a:lnTo>
                    <a:pt x="24" y="166"/>
                  </a:lnTo>
                  <a:lnTo>
                    <a:pt x="0" y="37"/>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2" name="Google Shape;632;p34"/>
            <p:cNvSpPr/>
            <p:nvPr/>
          </p:nvSpPr>
          <p:spPr>
            <a:xfrm>
              <a:off x="6330950" y="4233862"/>
              <a:ext cx="31750" cy="44450"/>
            </a:xfrm>
            <a:custGeom>
              <a:rect b="b" l="l" r="r" t="t"/>
              <a:pathLst>
                <a:path extrusionOk="0" h="28" w="40">
                  <a:moveTo>
                    <a:pt x="0" y="8"/>
                  </a:moveTo>
                  <a:lnTo>
                    <a:pt x="15" y="28"/>
                  </a:lnTo>
                  <a:lnTo>
                    <a:pt x="40" y="24"/>
                  </a:lnTo>
                  <a:lnTo>
                    <a:pt x="31"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3" name="Google Shape;633;p34"/>
            <p:cNvSpPr/>
            <p:nvPr/>
          </p:nvSpPr>
          <p:spPr>
            <a:xfrm>
              <a:off x="6372225" y="4214812"/>
              <a:ext cx="31750" cy="46037"/>
            </a:xfrm>
            <a:custGeom>
              <a:rect b="b" l="l" r="r" t="t"/>
              <a:pathLst>
                <a:path extrusionOk="0" h="29" w="41">
                  <a:moveTo>
                    <a:pt x="0" y="9"/>
                  </a:moveTo>
                  <a:lnTo>
                    <a:pt x="17" y="29"/>
                  </a:lnTo>
                  <a:lnTo>
                    <a:pt x="41" y="23"/>
                  </a:lnTo>
                  <a:lnTo>
                    <a:pt x="32" y="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4" name="Google Shape;634;p34"/>
            <p:cNvSpPr/>
            <p:nvPr/>
          </p:nvSpPr>
          <p:spPr>
            <a:xfrm>
              <a:off x="6411912" y="4195762"/>
              <a:ext cx="34925" cy="39687"/>
            </a:xfrm>
            <a:custGeom>
              <a:rect b="b" l="l" r="r" t="t"/>
              <a:pathLst>
                <a:path extrusionOk="0" h="25" w="44">
                  <a:moveTo>
                    <a:pt x="0" y="6"/>
                  </a:moveTo>
                  <a:lnTo>
                    <a:pt x="20" y="25"/>
                  </a:lnTo>
                  <a:lnTo>
                    <a:pt x="44" y="19"/>
                  </a:lnTo>
                  <a:lnTo>
                    <a:pt x="35" y="0"/>
                  </a:lnTo>
                  <a:lnTo>
                    <a:pt x="0"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5" name="Google Shape;635;p34"/>
            <p:cNvSpPr/>
            <p:nvPr/>
          </p:nvSpPr>
          <p:spPr>
            <a:xfrm>
              <a:off x="6354762" y="4294187"/>
              <a:ext cx="33337" cy="44450"/>
            </a:xfrm>
            <a:custGeom>
              <a:rect b="b" l="l" r="r" t="t"/>
              <a:pathLst>
                <a:path extrusionOk="0" h="28" w="43">
                  <a:moveTo>
                    <a:pt x="0" y="8"/>
                  </a:moveTo>
                  <a:lnTo>
                    <a:pt x="19" y="28"/>
                  </a:lnTo>
                  <a:lnTo>
                    <a:pt x="43" y="23"/>
                  </a:lnTo>
                  <a:lnTo>
                    <a:pt x="32"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6" name="Google Shape;636;p34"/>
            <p:cNvSpPr/>
            <p:nvPr/>
          </p:nvSpPr>
          <p:spPr>
            <a:xfrm>
              <a:off x="6392862" y="4270375"/>
              <a:ext cx="34925" cy="47625"/>
            </a:xfrm>
            <a:custGeom>
              <a:rect b="b" l="l" r="r" t="t"/>
              <a:pathLst>
                <a:path extrusionOk="0" h="30" w="44">
                  <a:moveTo>
                    <a:pt x="0" y="11"/>
                  </a:moveTo>
                  <a:lnTo>
                    <a:pt x="20" y="30"/>
                  </a:lnTo>
                  <a:lnTo>
                    <a:pt x="44" y="23"/>
                  </a:lnTo>
                  <a:lnTo>
                    <a:pt x="31" y="0"/>
                  </a:lnTo>
                  <a:lnTo>
                    <a:pt x="0" y="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7" name="Google Shape;637;p34"/>
            <p:cNvSpPr/>
            <p:nvPr/>
          </p:nvSpPr>
          <p:spPr>
            <a:xfrm>
              <a:off x="6434137" y="4249737"/>
              <a:ext cx="34925" cy="39687"/>
            </a:xfrm>
            <a:custGeom>
              <a:rect b="b" l="l" r="r" t="t"/>
              <a:pathLst>
                <a:path extrusionOk="0" h="25" w="44">
                  <a:moveTo>
                    <a:pt x="0" y="7"/>
                  </a:moveTo>
                  <a:lnTo>
                    <a:pt x="22" y="25"/>
                  </a:lnTo>
                  <a:lnTo>
                    <a:pt x="44" y="18"/>
                  </a:lnTo>
                  <a:lnTo>
                    <a:pt x="33" y="0"/>
                  </a:lnTo>
                  <a:lnTo>
                    <a:pt x="0"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8" name="Google Shape;638;p34"/>
            <p:cNvSpPr/>
            <p:nvPr/>
          </p:nvSpPr>
          <p:spPr>
            <a:xfrm>
              <a:off x="6375400" y="4340225"/>
              <a:ext cx="31750" cy="44450"/>
            </a:xfrm>
            <a:custGeom>
              <a:rect b="b" l="l" r="r" t="t"/>
              <a:pathLst>
                <a:path extrusionOk="0" h="28" w="40">
                  <a:moveTo>
                    <a:pt x="0" y="8"/>
                  </a:moveTo>
                  <a:lnTo>
                    <a:pt x="17" y="28"/>
                  </a:lnTo>
                  <a:lnTo>
                    <a:pt x="40" y="25"/>
                  </a:lnTo>
                  <a:lnTo>
                    <a:pt x="33"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9" name="Google Shape;639;p34"/>
            <p:cNvSpPr/>
            <p:nvPr/>
          </p:nvSpPr>
          <p:spPr>
            <a:xfrm>
              <a:off x="6415087" y="4321175"/>
              <a:ext cx="33337" cy="44450"/>
            </a:xfrm>
            <a:custGeom>
              <a:rect b="b" l="l" r="r" t="t"/>
              <a:pathLst>
                <a:path extrusionOk="0" h="28" w="43">
                  <a:moveTo>
                    <a:pt x="0" y="9"/>
                  </a:moveTo>
                  <a:lnTo>
                    <a:pt x="19" y="28"/>
                  </a:lnTo>
                  <a:lnTo>
                    <a:pt x="43" y="24"/>
                  </a:lnTo>
                  <a:lnTo>
                    <a:pt x="32" y="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0" name="Google Shape;640;p34"/>
            <p:cNvSpPr/>
            <p:nvPr/>
          </p:nvSpPr>
          <p:spPr>
            <a:xfrm>
              <a:off x="6457950" y="4303712"/>
              <a:ext cx="34925" cy="38100"/>
            </a:xfrm>
            <a:custGeom>
              <a:rect b="b" l="l" r="r" t="t"/>
              <a:pathLst>
                <a:path extrusionOk="0" h="24" w="44">
                  <a:moveTo>
                    <a:pt x="0" y="5"/>
                  </a:moveTo>
                  <a:lnTo>
                    <a:pt x="20" y="24"/>
                  </a:lnTo>
                  <a:lnTo>
                    <a:pt x="44" y="18"/>
                  </a:lnTo>
                  <a:lnTo>
                    <a:pt x="34" y="0"/>
                  </a:lnTo>
                  <a:lnTo>
                    <a:pt x="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1" name="Google Shape;641;p34"/>
            <p:cNvSpPr/>
            <p:nvPr/>
          </p:nvSpPr>
          <p:spPr>
            <a:xfrm>
              <a:off x="6154737" y="4430712"/>
              <a:ext cx="28575" cy="15875"/>
            </a:xfrm>
            <a:custGeom>
              <a:rect b="b" l="l" r="r" t="t"/>
              <a:pathLst>
                <a:path extrusionOk="0" h="10" w="37">
                  <a:moveTo>
                    <a:pt x="0" y="4"/>
                  </a:moveTo>
                  <a:lnTo>
                    <a:pt x="6" y="5"/>
                  </a:lnTo>
                  <a:lnTo>
                    <a:pt x="17" y="8"/>
                  </a:lnTo>
                  <a:lnTo>
                    <a:pt x="29" y="10"/>
                  </a:lnTo>
                  <a:lnTo>
                    <a:pt x="37" y="8"/>
                  </a:lnTo>
                  <a:lnTo>
                    <a:pt x="35" y="3"/>
                  </a:lnTo>
                  <a:lnTo>
                    <a:pt x="24" y="0"/>
                  </a:lnTo>
                  <a:lnTo>
                    <a:pt x="11" y="0"/>
                  </a:lnTo>
                  <a:lnTo>
                    <a:pt x="0" y="4"/>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2" name="Google Shape;642;p34"/>
            <p:cNvSpPr/>
            <p:nvPr/>
          </p:nvSpPr>
          <p:spPr>
            <a:xfrm>
              <a:off x="6156325" y="4349750"/>
              <a:ext cx="14287" cy="12700"/>
            </a:xfrm>
            <a:custGeom>
              <a:rect b="b" l="l" r="r" t="t"/>
              <a:pathLst>
                <a:path extrusionOk="0" h="8" w="18">
                  <a:moveTo>
                    <a:pt x="0" y="0"/>
                  </a:moveTo>
                  <a:lnTo>
                    <a:pt x="2" y="2"/>
                  </a:lnTo>
                  <a:lnTo>
                    <a:pt x="7" y="5"/>
                  </a:lnTo>
                  <a:lnTo>
                    <a:pt x="13" y="8"/>
                  </a:lnTo>
                  <a:lnTo>
                    <a:pt x="18" y="7"/>
                  </a:lnTo>
                  <a:lnTo>
                    <a:pt x="18" y="3"/>
                  </a:lnTo>
                  <a:lnTo>
                    <a:pt x="13" y="1"/>
                  </a:lnTo>
                  <a:lnTo>
                    <a:pt x="4" y="0"/>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3" name="Google Shape;643;p34"/>
            <p:cNvSpPr/>
            <p:nvPr/>
          </p:nvSpPr>
          <p:spPr>
            <a:xfrm>
              <a:off x="6053137" y="4014787"/>
              <a:ext cx="414337" cy="309562"/>
            </a:xfrm>
            <a:custGeom>
              <a:rect b="b" l="l" r="r" t="t"/>
              <a:pathLst>
                <a:path extrusionOk="0" h="195" w="522">
                  <a:moveTo>
                    <a:pt x="0" y="175"/>
                  </a:moveTo>
                  <a:lnTo>
                    <a:pt x="5" y="177"/>
                  </a:lnTo>
                  <a:lnTo>
                    <a:pt x="22" y="183"/>
                  </a:lnTo>
                  <a:lnTo>
                    <a:pt x="47" y="190"/>
                  </a:lnTo>
                  <a:lnTo>
                    <a:pt x="77" y="195"/>
                  </a:lnTo>
                  <a:lnTo>
                    <a:pt x="110" y="195"/>
                  </a:lnTo>
                  <a:lnTo>
                    <a:pt x="143" y="189"/>
                  </a:lnTo>
                  <a:lnTo>
                    <a:pt x="174" y="172"/>
                  </a:lnTo>
                  <a:lnTo>
                    <a:pt x="200" y="143"/>
                  </a:lnTo>
                  <a:lnTo>
                    <a:pt x="211" y="113"/>
                  </a:lnTo>
                  <a:lnTo>
                    <a:pt x="201" y="95"/>
                  </a:lnTo>
                  <a:lnTo>
                    <a:pt x="189" y="87"/>
                  </a:lnTo>
                  <a:lnTo>
                    <a:pt x="181" y="85"/>
                  </a:lnTo>
                  <a:lnTo>
                    <a:pt x="522" y="0"/>
                  </a:lnTo>
                  <a:lnTo>
                    <a:pt x="519" y="1"/>
                  </a:lnTo>
                  <a:lnTo>
                    <a:pt x="508" y="2"/>
                  </a:lnTo>
                  <a:lnTo>
                    <a:pt x="491" y="5"/>
                  </a:lnTo>
                  <a:lnTo>
                    <a:pt x="469" y="10"/>
                  </a:lnTo>
                  <a:lnTo>
                    <a:pt x="444" y="14"/>
                  </a:lnTo>
                  <a:lnTo>
                    <a:pt x="414" y="19"/>
                  </a:lnTo>
                  <a:lnTo>
                    <a:pt x="385" y="26"/>
                  </a:lnTo>
                  <a:lnTo>
                    <a:pt x="352" y="31"/>
                  </a:lnTo>
                  <a:lnTo>
                    <a:pt x="319" y="37"/>
                  </a:lnTo>
                  <a:lnTo>
                    <a:pt x="288" y="44"/>
                  </a:lnTo>
                  <a:lnTo>
                    <a:pt x="258" y="49"/>
                  </a:lnTo>
                  <a:lnTo>
                    <a:pt x="231" y="54"/>
                  </a:lnTo>
                  <a:lnTo>
                    <a:pt x="205" y="59"/>
                  </a:lnTo>
                  <a:lnTo>
                    <a:pt x="187" y="64"/>
                  </a:lnTo>
                  <a:lnTo>
                    <a:pt x="172" y="67"/>
                  </a:lnTo>
                  <a:lnTo>
                    <a:pt x="165" y="69"/>
                  </a:lnTo>
                  <a:lnTo>
                    <a:pt x="161" y="74"/>
                  </a:lnTo>
                  <a:lnTo>
                    <a:pt x="163" y="85"/>
                  </a:lnTo>
                  <a:lnTo>
                    <a:pt x="167" y="97"/>
                  </a:lnTo>
                  <a:lnTo>
                    <a:pt x="170" y="112"/>
                  </a:lnTo>
                  <a:lnTo>
                    <a:pt x="168" y="128"/>
                  </a:lnTo>
                  <a:lnTo>
                    <a:pt x="159" y="144"/>
                  </a:lnTo>
                  <a:lnTo>
                    <a:pt x="141" y="157"/>
                  </a:lnTo>
                  <a:lnTo>
                    <a:pt x="108" y="167"/>
                  </a:lnTo>
                  <a:lnTo>
                    <a:pt x="73" y="175"/>
                  </a:lnTo>
                  <a:lnTo>
                    <a:pt x="46" y="178"/>
                  </a:lnTo>
                  <a:lnTo>
                    <a:pt x="25" y="180"/>
                  </a:lnTo>
                  <a:lnTo>
                    <a:pt x="13" y="180"/>
                  </a:lnTo>
                  <a:lnTo>
                    <a:pt x="5" y="179"/>
                  </a:lnTo>
                  <a:lnTo>
                    <a:pt x="1" y="177"/>
                  </a:lnTo>
                  <a:lnTo>
                    <a:pt x="0" y="176"/>
                  </a:lnTo>
                  <a:lnTo>
                    <a:pt x="0" y="1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4" name="Google Shape;644;p34"/>
            <p:cNvSpPr/>
            <p:nvPr/>
          </p:nvSpPr>
          <p:spPr>
            <a:xfrm>
              <a:off x="6061075" y="3867150"/>
              <a:ext cx="592137" cy="242887"/>
            </a:xfrm>
            <a:custGeom>
              <a:rect b="b" l="l" r="r" t="t"/>
              <a:pathLst>
                <a:path extrusionOk="0" h="153" w="744">
                  <a:moveTo>
                    <a:pt x="0" y="153"/>
                  </a:moveTo>
                  <a:lnTo>
                    <a:pt x="2" y="151"/>
                  </a:lnTo>
                  <a:lnTo>
                    <a:pt x="11" y="146"/>
                  </a:lnTo>
                  <a:lnTo>
                    <a:pt x="24" y="139"/>
                  </a:lnTo>
                  <a:lnTo>
                    <a:pt x="40" y="128"/>
                  </a:lnTo>
                  <a:lnTo>
                    <a:pt x="62" y="115"/>
                  </a:lnTo>
                  <a:lnTo>
                    <a:pt x="90" y="102"/>
                  </a:lnTo>
                  <a:lnTo>
                    <a:pt x="121" y="87"/>
                  </a:lnTo>
                  <a:lnTo>
                    <a:pt x="157" y="72"/>
                  </a:lnTo>
                  <a:lnTo>
                    <a:pt x="198" y="57"/>
                  </a:lnTo>
                  <a:lnTo>
                    <a:pt x="244" y="43"/>
                  </a:lnTo>
                  <a:lnTo>
                    <a:pt x="293" y="31"/>
                  </a:lnTo>
                  <a:lnTo>
                    <a:pt x="346" y="19"/>
                  </a:lnTo>
                  <a:lnTo>
                    <a:pt x="403" y="10"/>
                  </a:lnTo>
                  <a:lnTo>
                    <a:pt x="466" y="3"/>
                  </a:lnTo>
                  <a:lnTo>
                    <a:pt x="530" y="0"/>
                  </a:lnTo>
                  <a:lnTo>
                    <a:pt x="599" y="0"/>
                  </a:lnTo>
                  <a:lnTo>
                    <a:pt x="744" y="86"/>
                  </a:lnTo>
                  <a:lnTo>
                    <a:pt x="744" y="90"/>
                  </a:lnTo>
                  <a:lnTo>
                    <a:pt x="742" y="99"/>
                  </a:lnTo>
                  <a:lnTo>
                    <a:pt x="735" y="111"/>
                  </a:lnTo>
                  <a:lnTo>
                    <a:pt x="715" y="122"/>
                  </a:lnTo>
                  <a:lnTo>
                    <a:pt x="717" y="119"/>
                  </a:lnTo>
                  <a:lnTo>
                    <a:pt x="720" y="111"/>
                  </a:lnTo>
                  <a:lnTo>
                    <a:pt x="720" y="101"/>
                  </a:lnTo>
                  <a:lnTo>
                    <a:pt x="713" y="89"/>
                  </a:lnTo>
                  <a:lnTo>
                    <a:pt x="702" y="81"/>
                  </a:lnTo>
                  <a:lnTo>
                    <a:pt x="686" y="70"/>
                  </a:lnTo>
                  <a:lnTo>
                    <a:pt x="665" y="57"/>
                  </a:lnTo>
                  <a:lnTo>
                    <a:pt x="643" y="43"/>
                  </a:lnTo>
                  <a:lnTo>
                    <a:pt x="621" y="31"/>
                  </a:lnTo>
                  <a:lnTo>
                    <a:pt x="603" y="20"/>
                  </a:lnTo>
                  <a:lnTo>
                    <a:pt x="592" y="13"/>
                  </a:lnTo>
                  <a:lnTo>
                    <a:pt x="587" y="10"/>
                  </a:lnTo>
                  <a:lnTo>
                    <a:pt x="583" y="10"/>
                  </a:lnTo>
                  <a:lnTo>
                    <a:pt x="570" y="10"/>
                  </a:lnTo>
                  <a:lnTo>
                    <a:pt x="552" y="11"/>
                  </a:lnTo>
                  <a:lnTo>
                    <a:pt x="528" y="12"/>
                  </a:lnTo>
                  <a:lnTo>
                    <a:pt x="497" y="14"/>
                  </a:lnTo>
                  <a:lnTo>
                    <a:pt x="462" y="17"/>
                  </a:lnTo>
                  <a:lnTo>
                    <a:pt x="423" y="21"/>
                  </a:lnTo>
                  <a:lnTo>
                    <a:pt x="381" y="26"/>
                  </a:lnTo>
                  <a:lnTo>
                    <a:pt x="335" y="34"/>
                  </a:lnTo>
                  <a:lnTo>
                    <a:pt x="288" y="43"/>
                  </a:lnTo>
                  <a:lnTo>
                    <a:pt x="238" y="55"/>
                  </a:lnTo>
                  <a:lnTo>
                    <a:pt x="190" y="70"/>
                  </a:lnTo>
                  <a:lnTo>
                    <a:pt x="141" y="86"/>
                  </a:lnTo>
                  <a:lnTo>
                    <a:pt x="91" y="106"/>
                  </a:lnTo>
                  <a:lnTo>
                    <a:pt x="46" y="128"/>
                  </a:lnTo>
                  <a:lnTo>
                    <a:pt x="0" y="1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5" name="Google Shape;645;p34"/>
            <p:cNvSpPr/>
            <p:nvPr/>
          </p:nvSpPr>
          <p:spPr>
            <a:xfrm>
              <a:off x="6497637" y="4060825"/>
              <a:ext cx="131762" cy="42862"/>
            </a:xfrm>
            <a:custGeom>
              <a:rect b="b" l="l" r="r" t="t"/>
              <a:pathLst>
                <a:path extrusionOk="0" h="27" w="167">
                  <a:moveTo>
                    <a:pt x="0" y="6"/>
                  </a:moveTo>
                  <a:lnTo>
                    <a:pt x="2" y="8"/>
                  </a:lnTo>
                  <a:lnTo>
                    <a:pt x="11" y="13"/>
                  </a:lnTo>
                  <a:lnTo>
                    <a:pt x="24" y="20"/>
                  </a:lnTo>
                  <a:lnTo>
                    <a:pt x="42" y="25"/>
                  </a:lnTo>
                  <a:lnTo>
                    <a:pt x="64" y="27"/>
                  </a:lnTo>
                  <a:lnTo>
                    <a:pt x="94" y="25"/>
                  </a:lnTo>
                  <a:lnTo>
                    <a:pt x="128" y="17"/>
                  </a:lnTo>
                  <a:lnTo>
                    <a:pt x="167" y="0"/>
                  </a:lnTo>
                  <a:lnTo>
                    <a:pt x="161" y="1"/>
                  </a:lnTo>
                  <a:lnTo>
                    <a:pt x="147" y="4"/>
                  </a:lnTo>
                  <a:lnTo>
                    <a:pt x="125" y="7"/>
                  </a:lnTo>
                  <a:lnTo>
                    <a:pt x="99" y="11"/>
                  </a:lnTo>
                  <a:lnTo>
                    <a:pt x="72" y="13"/>
                  </a:lnTo>
                  <a:lnTo>
                    <a:pt x="44" y="15"/>
                  </a:lnTo>
                  <a:lnTo>
                    <a:pt x="20" y="12"/>
                  </a:lnTo>
                  <a:lnTo>
                    <a:pt x="0"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6" name="Google Shape;646;p34"/>
            <p:cNvSpPr/>
            <p:nvPr/>
          </p:nvSpPr>
          <p:spPr>
            <a:xfrm>
              <a:off x="6254750" y="4094162"/>
              <a:ext cx="479425" cy="311150"/>
            </a:xfrm>
            <a:custGeom>
              <a:rect b="b" l="l" r="r" t="t"/>
              <a:pathLst>
                <a:path extrusionOk="0" h="196" w="603">
                  <a:moveTo>
                    <a:pt x="0" y="53"/>
                  </a:moveTo>
                  <a:lnTo>
                    <a:pt x="253" y="0"/>
                  </a:lnTo>
                  <a:lnTo>
                    <a:pt x="256" y="1"/>
                  </a:lnTo>
                  <a:lnTo>
                    <a:pt x="269" y="4"/>
                  </a:lnTo>
                  <a:lnTo>
                    <a:pt x="289" y="9"/>
                  </a:lnTo>
                  <a:lnTo>
                    <a:pt x="313" y="16"/>
                  </a:lnTo>
                  <a:lnTo>
                    <a:pt x="343" y="24"/>
                  </a:lnTo>
                  <a:lnTo>
                    <a:pt x="376" y="34"/>
                  </a:lnTo>
                  <a:lnTo>
                    <a:pt x="409" y="43"/>
                  </a:lnTo>
                  <a:lnTo>
                    <a:pt x="443" y="54"/>
                  </a:lnTo>
                  <a:lnTo>
                    <a:pt x="478" y="65"/>
                  </a:lnTo>
                  <a:lnTo>
                    <a:pt x="511" y="77"/>
                  </a:lnTo>
                  <a:lnTo>
                    <a:pt x="541" y="88"/>
                  </a:lnTo>
                  <a:lnTo>
                    <a:pt x="565" y="99"/>
                  </a:lnTo>
                  <a:lnTo>
                    <a:pt x="585" y="110"/>
                  </a:lnTo>
                  <a:lnTo>
                    <a:pt x="598" y="119"/>
                  </a:lnTo>
                  <a:lnTo>
                    <a:pt x="603" y="128"/>
                  </a:lnTo>
                  <a:lnTo>
                    <a:pt x="599" y="135"/>
                  </a:lnTo>
                  <a:lnTo>
                    <a:pt x="579" y="148"/>
                  </a:lnTo>
                  <a:lnTo>
                    <a:pt x="557" y="160"/>
                  </a:lnTo>
                  <a:lnTo>
                    <a:pt x="533" y="170"/>
                  </a:lnTo>
                  <a:lnTo>
                    <a:pt x="509" y="179"/>
                  </a:lnTo>
                  <a:lnTo>
                    <a:pt x="487" y="186"/>
                  </a:lnTo>
                  <a:lnTo>
                    <a:pt x="471" y="191"/>
                  </a:lnTo>
                  <a:lnTo>
                    <a:pt x="458" y="195"/>
                  </a:lnTo>
                  <a:lnTo>
                    <a:pt x="454" y="196"/>
                  </a:lnTo>
                  <a:lnTo>
                    <a:pt x="460" y="194"/>
                  </a:lnTo>
                  <a:lnTo>
                    <a:pt x="475" y="189"/>
                  </a:lnTo>
                  <a:lnTo>
                    <a:pt x="497" y="183"/>
                  </a:lnTo>
                  <a:lnTo>
                    <a:pt x="519" y="173"/>
                  </a:lnTo>
                  <a:lnTo>
                    <a:pt x="539" y="163"/>
                  </a:lnTo>
                  <a:lnTo>
                    <a:pt x="554" y="151"/>
                  </a:lnTo>
                  <a:lnTo>
                    <a:pt x="557" y="139"/>
                  </a:lnTo>
                  <a:lnTo>
                    <a:pt x="550" y="126"/>
                  </a:lnTo>
                  <a:lnTo>
                    <a:pt x="539" y="119"/>
                  </a:lnTo>
                  <a:lnTo>
                    <a:pt x="526" y="111"/>
                  </a:lnTo>
                  <a:lnTo>
                    <a:pt x="508" y="104"/>
                  </a:lnTo>
                  <a:lnTo>
                    <a:pt x="487" y="94"/>
                  </a:lnTo>
                  <a:lnTo>
                    <a:pt x="465" y="86"/>
                  </a:lnTo>
                  <a:lnTo>
                    <a:pt x="440" y="76"/>
                  </a:lnTo>
                  <a:lnTo>
                    <a:pt x="416" y="68"/>
                  </a:lnTo>
                  <a:lnTo>
                    <a:pt x="390" y="58"/>
                  </a:lnTo>
                  <a:lnTo>
                    <a:pt x="365" y="50"/>
                  </a:lnTo>
                  <a:lnTo>
                    <a:pt x="339" y="42"/>
                  </a:lnTo>
                  <a:lnTo>
                    <a:pt x="315" y="36"/>
                  </a:lnTo>
                  <a:lnTo>
                    <a:pt x="293" y="30"/>
                  </a:lnTo>
                  <a:lnTo>
                    <a:pt x="273" y="24"/>
                  </a:lnTo>
                  <a:lnTo>
                    <a:pt x="256" y="21"/>
                  </a:lnTo>
                  <a:lnTo>
                    <a:pt x="244" y="19"/>
                  </a:lnTo>
                  <a:lnTo>
                    <a:pt x="234" y="19"/>
                  </a:lnTo>
                  <a:lnTo>
                    <a:pt x="212" y="21"/>
                  </a:lnTo>
                  <a:lnTo>
                    <a:pt x="181" y="25"/>
                  </a:lnTo>
                  <a:lnTo>
                    <a:pt x="143" y="31"/>
                  </a:lnTo>
                  <a:lnTo>
                    <a:pt x="102" y="37"/>
                  </a:lnTo>
                  <a:lnTo>
                    <a:pt x="64" y="42"/>
                  </a:lnTo>
                  <a:lnTo>
                    <a:pt x="31" y="47"/>
                  </a:lnTo>
                  <a:lnTo>
                    <a:pt x="9" y="52"/>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7" name="Google Shape;647;p34"/>
            <p:cNvSpPr/>
            <p:nvPr/>
          </p:nvSpPr>
          <p:spPr>
            <a:xfrm>
              <a:off x="6316662" y="4232275"/>
              <a:ext cx="250825" cy="200025"/>
            </a:xfrm>
            <a:custGeom>
              <a:rect b="b" l="l" r="r" t="t"/>
              <a:pathLst>
                <a:path extrusionOk="0" h="126" w="315">
                  <a:moveTo>
                    <a:pt x="0" y="0"/>
                  </a:moveTo>
                  <a:lnTo>
                    <a:pt x="16" y="126"/>
                  </a:lnTo>
                  <a:lnTo>
                    <a:pt x="315" y="58"/>
                  </a:lnTo>
                  <a:lnTo>
                    <a:pt x="45" y="10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8" name="Google Shape;648;p34"/>
            <p:cNvSpPr/>
            <p:nvPr/>
          </p:nvSpPr>
          <p:spPr>
            <a:xfrm>
              <a:off x="6338887" y="4168775"/>
              <a:ext cx="222250" cy="141287"/>
            </a:xfrm>
            <a:custGeom>
              <a:rect b="b" l="l" r="r" t="t"/>
              <a:pathLst>
                <a:path extrusionOk="0" h="89" w="279">
                  <a:moveTo>
                    <a:pt x="53" y="18"/>
                  </a:moveTo>
                  <a:lnTo>
                    <a:pt x="128" y="0"/>
                  </a:lnTo>
                  <a:lnTo>
                    <a:pt x="279" y="89"/>
                  </a:lnTo>
                  <a:lnTo>
                    <a:pt x="116" y="16"/>
                  </a:lnTo>
                  <a:lnTo>
                    <a:pt x="0" y="30"/>
                  </a:lnTo>
                  <a:lnTo>
                    <a:pt x="53" y="1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9" name="Google Shape;649;p34"/>
            <p:cNvSpPr/>
            <p:nvPr/>
          </p:nvSpPr>
          <p:spPr>
            <a:xfrm>
              <a:off x="6199187" y="4383087"/>
              <a:ext cx="352425" cy="169862"/>
            </a:xfrm>
            <a:custGeom>
              <a:rect b="b" l="l" r="r" t="t"/>
              <a:pathLst>
                <a:path extrusionOk="0" h="107" w="444">
                  <a:moveTo>
                    <a:pt x="0" y="0"/>
                  </a:moveTo>
                  <a:lnTo>
                    <a:pt x="20" y="107"/>
                  </a:lnTo>
                  <a:lnTo>
                    <a:pt x="154" y="104"/>
                  </a:lnTo>
                  <a:lnTo>
                    <a:pt x="444" y="34"/>
                  </a:lnTo>
                  <a:lnTo>
                    <a:pt x="154" y="90"/>
                  </a:lnTo>
                  <a:lnTo>
                    <a:pt x="59" y="83"/>
                  </a:lnTo>
                  <a:lnTo>
                    <a:pt x="55" y="81"/>
                  </a:lnTo>
                  <a:lnTo>
                    <a:pt x="48" y="74"/>
                  </a:lnTo>
                  <a:lnTo>
                    <a:pt x="37" y="63"/>
                  </a:lnTo>
                  <a:lnTo>
                    <a:pt x="26" y="51"/>
                  </a:lnTo>
                  <a:lnTo>
                    <a:pt x="13" y="37"/>
                  </a:lnTo>
                  <a:lnTo>
                    <a:pt x="4" y="23"/>
                  </a:lnTo>
                  <a:lnTo>
                    <a:pt x="0" y="1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0" name="Google Shape;650;p34"/>
            <p:cNvSpPr/>
            <p:nvPr/>
          </p:nvSpPr>
          <p:spPr>
            <a:xfrm>
              <a:off x="6900862" y="1822450"/>
              <a:ext cx="901700" cy="88900"/>
            </a:xfrm>
            <a:custGeom>
              <a:rect b="b" l="l" r="r" t="t"/>
              <a:pathLst>
                <a:path extrusionOk="0" h="56" w="1135">
                  <a:moveTo>
                    <a:pt x="1135" y="56"/>
                  </a:moveTo>
                  <a:lnTo>
                    <a:pt x="1071" y="48"/>
                  </a:lnTo>
                  <a:lnTo>
                    <a:pt x="1003" y="40"/>
                  </a:lnTo>
                  <a:lnTo>
                    <a:pt x="934" y="34"/>
                  </a:lnTo>
                  <a:lnTo>
                    <a:pt x="862" y="29"/>
                  </a:lnTo>
                  <a:lnTo>
                    <a:pt x="789" y="26"/>
                  </a:lnTo>
                  <a:lnTo>
                    <a:pt x="715" y="22"/>
                  </a:lnTo>
                  <a:lnTo>
                    <a:pt x="640" y="20"/>
                  </a:lnTo>
                  <a:lnTo>
                    <a:pt x="565" y="20"/>
                  </a:lnTo>
                  <a:lnTo>
                    <a:pt x="490" y="20"/>
                  </a:lnTo>
                  <a:lnTo>
                    <a:pt x="416" y="22"/>
                  </a:lnTo>
                  <a:lnTo>
                    <a:pt x="343" y="24"/>
                  </a:lnTo>
                  <a:lnTo>
                    <a:pt x="270" y="28"/>
                  </a:lnTo>
                  <a:lnTo>
                    <a:pt x="198" y="33"/>
                  </a:lnTo>
                  <a:lnTo>
                    <a:pt x="130" y="38"/>
                  </a:lnTo>
                  <a:lnTo>
                    <a:pt x="64" y="45"/>
                  </a:lnTo>
                  <a:lnTo>
                    <a:pt x="0" y="52"/>
                  </a:lnTo>
                  <a:lnTo>
                    <a:pt x="62" y="41"/>
                  </a:lnTo>
                  <a:lnTo>
                    <a:pt x="125" y="33"/>
                  </a:lnTo>
                  <a:lnTo>
                    <a:pt x="189" y="24"/>
                  </a:lnTo>
                  <a:lnTo>
                    <a:pt x="255" y="18"/>
                  </a:lnTo>
                  <a:lnTo>
                    <a:pt x="319" y="12"/>
                  </a:lnTo>
                  <a:lnTo>
                    <a:pt x="385" y="8"/>
                  </a:lnTo>
                  <a:lnTo>
                    <a:pt x="453" y="4"/>
                  </a:lnTo>
                  <a:lnTo>
                    <a:pt x="519" y="1"/>
                  </a:lnTo>
                  <a:lnTo>
                    <a:pt x="587" y="0"/>
                  </a:lnTo>
                  <a:lnTo>
                    <a:pt x="653" y="0"/>
                  </a:lnTo>
                  <a:lnTo>
                    <a:pt x="721" y="0"/>
                  </a:lnTo>
                  <a:lnTo>
                    <a:pt x="787" y="2"/>
                  </a:lnTo>
                  <a:lnTo>
                    <a:pt x="855" y="5"/>
                  </a:lnTo>
                  <a:lnTo>
                    <a:pt x="921" y="10"/>
                  </a:lnTo>
                  <a:lnTo>
                    <a:pt x="987" y="14"/>
                  </a:lnTo>
                  <a:lnTo>
                    <a:pt x="1051" y="20"/>
                  </a:lnTo>
                  <a:lnTo>
                    <a:pt x="1135" y="5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1" name="Google Shape;651;p34"/>
            <p:cNvSpPr/>
            <p:nvPr/>
          </p:nvSpPr>
          <p:spPr>
            <a:xfrm>
              <a:off x="6883400" y="1709737"/>
              <a:ext cx="236537" cy="254000"/>
            </a:xfrm>
            <a:custGeom>
              <a:rect b="b" l="l" r="r" t="t"/>
              <a:pathLst>
                <a:path extrusionOk="0" h="160" w="297">
                  <a:moveTo>
                    <a:pt x="147" y="0"/>
                  </a:moveTo>
                  <a:lnTo>
                    <a:pt x="141" y="6"/>
                  </a:lnTo>
                  <a:lnTo>
                    <a:pt x="125" y="18"/>
                  </a:lnTo>
                  <a:lnTo>
                    <a:pt x="101" y="37"/>
                  </a:lnTo>
                  <a:lnTo>
                    <a:pt x="73" y="59"/>
                  </a:lnTo>
                  <a:lnTo>
                    <a:pt x="46" y="83"/>
                  </a:lnTo>
                  <a:lnTo>
                    <a:pt x="24" y="104"/>
                  </a:lnTo>
                  <a:lnTo>
                    <a:pt x="5" y="123"/>
                  </a:lnTo>
                  <a:lnTo>
                    <a:pt x="0" y="135"/>
                  </a:lnTo>
                  <a:lnTo>
                    <a:pt x="2" y="135"/>
                  </a:lnTo>
                  <a:lnTo>
                    <a:pt x="5" y="136"/>
                  </a:lnTo>
                  <a:lnTo>
                    <a:pt x="11" y="138"/>
                  </a:lnTo>
                  <a:lnTo>
                    <a:pt x="20" y="139"/>
                  </a:lnTo>
                  <a:lnTo>
                    <a:pt x="29" y="141"/>
                  </a:lnTo>
                  <a:lnTo>
                    <a:pt x="44" y="144"/>
                  </a:lnTo>
                  <a:lnTo>
                    <a:pt x="59" y="146"/>
                  </a:lnTo>
                  <a:lnTo>
                    <a:pt x="77" y="148"/>
                  </a:lnTo>
                  <a:lnTo>
                    <a:pt x="97" y="152"/>
                  </a:lnTo>
                  <a:lnTo>
                    <a:pt x="119" y="154"/>
                  </a:lnTo>
                  <a:lnTo>
                    <a:pt x="143" y="156"/>
                  </a:lnTo>
                  <a:lnTo>
                    <a:pt x="169" y="158"/>
                  </a:lnTo>
                  <a:lnTo>
                    <a:pt x="198" y="159"/>
                  </a:lnTo>
                  <a:lnTo>
                    <a:pt x="229" y="160"/>
                  </a:lnTo>
                  <a:lnTo>
                    <a:pt x="262" y="160"/>
                  </a:lnTo>
                  <a:lnTo>
                    <a:pt x="297" y="160"/>
                  </a:lnTo>
                  <a:lnTo>
                    <a:pt x="286" y="159"/>
                  </a:lnTo>
                  <a:lnTo>
                    <a:pt x="260" y="155"/>
                  </a:lnTo>
                  <a:lnTo>
                    <a:pt x="222" y="149"/>
                  </a:lnTo>
                  <a:lnTo>
                    <a:pt x="178" y="142"/>
                  </a:lnTo>
                  <a:lnTo>
                    <a:pt x="134" y="135"/>
                  </a:lnTo>
                  <a:lnTo>
                    <a:pt x="97" y="126"/>
                  </a:lnTo>
                  <a:lnTo>
                    <a:pt x="71" y="119"/>
                  </a:lnTo>
                  <a:lnTo>
                    <a:pt x="62" y="111"/>
                  </a:lnTo>
                  <a:lnTo>
                    <a:pt x="68" y="102"/>
                  </a:lnTo>
                  <a:lnTo>
                    <a:pt x="77" y="86"/>
                  </a:lnTo>
                  <a:lnTo>
                    <a:pt x="90" y="68"/>
                  </a:lnTo>
                  <a:lnTo>
                    <a:pt x="106" y="49"/>
                  </a:lnTo>
                  <a:lnTo>
                    <a:pt x="121" y="31"/>
                  </a:lnTo>
                  <a:lnTo>
                    <a:pt x="134" y="15"/>
                  </a:lnTo>
                  <a:lnTo>
                    <a:pt x="143" y="4"/>
                  </a:lnTo>
                  <a:lnTo>
                    <a:pt x="14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2" name="Google Shape;652;p34"/>
            <p:cNvSpPr/>
            <p:nvPr/>
          </p:nvSpPr>
          <p:spPr>
            <a:xfrm>
              <a:off x="6170612" y="2509837"/>
              <a:ext cx="103187" cy="1038225"/>
            </a:xfrm>
            <a:custGeom>
              <a:rect b="b" l="l" r="r" t="t"/>
              <a:pathLst>
                <a:path extrusionOk="0" h="654" w="130">
                  <a:moveTo>
                    <a:pt x="74" y="0"/>
                  </a:moveTo>
                  <a:lnTo>
                    <a:pt x="53" y="77"/>
                  </a:lnTo>
                  <a:lnTo>
                    <a:pt x="42" y="159"/>
                  </a:lnTo>
                  <a:lnTo>
                    <a:pt x="39" y="244"/>
                  </a:lnTo>
                  <a:lnTo>
                    <a:pt x="42" y="330"/>
                  </a:lnTo>
                  <a:lnTo>
                    <a:pt x="55" y="417"/>
                  </a:lnTo>
                  <a:lnTo>
                    <a:pt x="74" y="500"/>
                  </a:lnTo>
                  <a:lnTo>
                    <a:pt x="99" y="580"/>
                  </a:lnTo>
                  <a:lnTo>
                    <a:pt x="130" y="654"/>
                  </a:lnTo>
                  <a:lnTo>
                    <a:pt x="90" y="583"/>
                  </a:lnTo>
                  <a:lnTo>
                    <a:pt x="57" y="510"/>
                  </a:lnTo>
                  <a:lnTo>
                    <a:pt x="31" y="434"/>
                  </a:lnTo>
                  <a:lnTo>
                    <a:pt x="15" y="358"/>
                  </a:lnTo>
                  <a:lnTo>
                    <a:pt x="4" y="280"/>
                  </a:lnTo>
                  <a:lnTo>
                    <a:pt x="0" y="202"/>
                  </a:lnTo>
                  <a:lnTo>
                    <a:pt x="6" y="126"/>
                  </a:lnTo>
                  <a:lnTo>
                    <a:pt x="17" y="50"/>
                  </a:lnTo>
                  <a:lnTo>
                    <a:pt x="7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3" name="Google Shape;653;p34"/>
            <p:cNvSpPr/>
            <p:nvPr/>
          </p:nvSpPr>
          <p:spPr>
            <a:xfrm>
              <a:off x="6100762" y="3294062"/>
              <a:ext cx="214312" cy="273050"/>
            </a:xfrm>
            <a:custGeom>
              <a:rect b="b" l="l" r="r" t="t"/>
              <a:pathLst>
                <a:path extrusionOk="0" h="172" w="270">
                  <a:moveTo>
                    <a:pt x="0" y="94"/>
                  </a:moveTo>
                  <a:lnTo>
                    <a:pt x="9" y="98"/>
                  </a:lnTo>
                  <a:lnTo>
                    <a:pt x="33" y="107"/>
                  </a:lnTo>
                  <a:lnTo>
                    <a:pt x="66" y="119"/>
                  </a:lnTo>
                  <a:lnTo>
                    <a:pt x="107" y="133"/>
                  </a:lnTo>
                  <a:lnTo>
                    <a:pt x="147" y="147"/>
                  </a:lnTo>
                  <a:lnTo>
                    <a:pt x="185" y="160"/>
                  </a:lnTo>
                  <a:lnTo>
                    <a:pt x="218" y="168"/>
                  </a:lnTo>
                  <a:lnTo>
                    <a:pt x="239" y="172"/>
                  </a:lnTo>
                  <a:lnTo>
                    <a:pt x="246" y="160"/>
                  </a:lnTo>
                  <a:lnTo>
                    <a:pt x="261" y="127"/>
                  </a:lnTo>
                  <a:lnTo>
                    <a:pt x="270" y="73"/>
                  </a:lnTo>
                  <a:lnTo>
                    <a:pt x="266" y="0"/>
                  </a:lnTo>
                  <a:lnTo>
                    <a:pt x="264" y="6"/>
                  </a:lnTo>
                  <a:lnTo>
                    <a:pt x="259" y="21"/>
                  </a:lnTo>
                  <a:lnTo>
                    <a:pt x="251" y="44"/>
                  </a:lnTo>
                  <a:lnTo>
                    <a:pt x="242" y="69"/>
                  </a:lnTo>
                  <a:lnTo>
                    <a:pt x="231" y="94"/>
                  </a:lnTo>
                  <a:lnTo>
                    <a:pt x="220" y="117"/>
                  </a:lnTo>
                  <a:lnTo>
                    <a:pt x="207" y="131"/>
                  </a:lnTo>
                  <a:lnTo>
                    <a:pt x="196" y="137"/>
                  </a:lnTo>
                  <a:lnTo>
                    <a:pt x="180" y="135"/>
                  </a:lnTo>
                  <a:lnTo>
                    <a:pt x="152" y="129"/>
                  </a:lnTo>
                  <a:lnTo>
                    <a:pt x="121" y="123"/>
                  </a:lnTo>
                  <a:lnTo>
                    <a:pt x="86" y="115"/>
                  </a:lnTo>
                  <a:lnTo>
                    <a:pt x="53" y="107"/>
                  </a:lnTo>
                  <a:lnTo>
                    <a:pt x="26" y="101"/>
                  </a:lnTo>
                  <a:lnTo>
                    <a:pt x="8" y="96"/>
                  </a:lnTo>
                  <a:lnTo>
                    <a:pt x="0" y="9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4" name="Google Shape;654;p34"/>
            <p:cNvSpPr/>
            <p:nvPr/>
          </p:nvSpPr>
          <p:spPr>
            <a:xfrm>
              <a:off x="6829425" y="4340225"/>
              <a:ext cx="898525" cy="96837"/>
            </a:xfrm>
            <a:custGeom>
              <a:rect b="b" l="l" r="r" t="t"/>
              <a:pathLst>
                <a:path extrusionOk="0" h="61" w="1134">
                  <a:moveTo>
                    <a:pt x="0" y="0"/>
                  </a:moveTo>
                  <a:lnTo>
                    <a:pt x="64" y="9"/>
                  </a:lnTo>
                  <a:lnTo>
                    <a:pt x="132" y="17"/>
                  </a:lnTo>
                  <a:lnTo>
                    <a:pt x="200" y="24"/>
                  </a:lnTo>
                  <a:lnTo>
                    <a:pt x="272" y="29"/>
                  </a:lnTo>
                  <a:lnTo>
                    <a:pt x="345" y="34"/>
                  </a:lnTo>
                  <a:lnTo>
                    <a:pt x="418" y="37"/>
                  </a:lnTo>
                  <a:lnTo>
                    <a:pt x="494" y="40"/>
                  </a:lnTo>
                  <a:lnTo>
                    <a:pt x="569" y="41"/>
                  </a:lnTo>
                  <a:lnTo>
                    <a:pt x="644" y="42"/>
                  </a:lnTo>
                  <a:lnTo>
                    <a:pt x="717" y="41"/>
                  </a:lnTo>
                  <a:lnTo>
                    <a:pt x="791" y="39"/>
                  </a:lnTo>
                  <a:lnTo>
                    <a:pt x="864" y="35"/>
                  </a:lnTo>
                  <a:lnTo>
                    <a:pt x="934" y="32"/>
                  </a:lnTo>
                  <a:lnTo>
                    <a:pt x="1004" y="27"/>
                  </a:lnTo>
                  <a:lnTo>
                    <a:pt x="1070" y="21"/>
                  </a:lnTo>
                  <a:lnTo>
                    <a:pt x="1134" y="14"/>
                  </a:lnTo>
                  <a:lnTo>
                    <a:pt x="1071" y="24"/>
                  </a:lnTo>
                  <a:lnTo>
                    <a:pt x="1007" y="32"/>
                  </a:lnTo>
                  <a:lnTo>
                    <a:pt x="943" y="40"/>
                  </a:lnTo>
                  <a:lnTo>
                    <a:pt x="879" y="46"/>
                  </a:lnTo>
                  <a:lnTo>
                    <a:pt x="813" y="51"/>
                  </a:lnTo>
                  <a:lnTo>
                    <a:pt x="747" y="55"/>
                  </a:lnTo>
                  <a:lnTo>
                    <a:pt x="681" y="58"/>
                  </a:lnTo>
                  <a:lnTo>
                    <a:pt x="613" y="60"/>
                  </a:lnTo>
                  <a:lnTo>
                    <a:pt x="547" y="61"/>
                  </a:lnTo>
                  <a:lnTo>
                    <a:pt x="479" y="61"/>
                  </a:lnTo>
                  <a:lnTo>
                    <a:pt x="413" y="59"/>
                  </a:lnTo>
                  <a:lnTo>
                    <a:pt x="345" y="57"/>
                  </a:lnTo>
                  <a:lnTo>
                    <a:pt x="279" y="53"/>
                  </a:lnTo>
                  <a:lnTo>
                    <a:pt x="213" y="49"/>
                  </a:lnTo>
                  <a:lnTo>
                    <a:pt x="147" y="43"/>
                  </a:lnTo>
                  <a:lnTo>
                    <a:pt x="83" y="36"/>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5" name="Google Shape;655;p34"/>
            <p:cNvSpPr/>
            <p:nvPr/>
          </p:nvSpPr>
          <p:spPr>
            <a:xfrm>
              <a:off x="7512050" y="4300537"/>
              <a:ext cx="233362" cy="254000"/>
            </a:xfrm>
            <a:custGeom>
              <a:rect b="b" l="l" r="r" t="t"/>
              <a:pathLst>
                <a:path extrusionOk="0" h="160" w="296">
                  <a:moveTo>
                    <a:pt x="147" y="160"/>
                  </a:moveTo>
                  <a:lnTo>
                    <a:pt x="153" y="155"/>
                  </a:lnTo>
                  <a:lnTo>
                    <a:pt x="171" y="142"/>
                  </a:lnTo>
                  <a:lnTo>
                    <a:pt x="195" y="124"/>
                  </a:lnTo>
                  <a:lnTo>
                    <a:pt x="222" y="102"/>
                  </a:lnTo>
                  <a:lnTo>
                    <a:pt x="248" y="78"/>
                  </a:lnTo>
                  <a:lnTo>
                    <a:pt x="272" y="57"/>
                  </a:lnTo>
                  <a:lnTo>
                    <a:pt x="290" y="39"/>
                  </a:lnTo>
                  <a:lnTo>
                    <a:pt x="296" y="28"/>
                  </a:lnTo>
                  <a:lnTo>
                    <a:pt x="294" y="28"/>
                  </a:lnTo>
                  <a:lnTo>
                    <a:pt x="290" y="26"/>
                  </a:lnTo>
                  <a:lnTo>
                    <a:pt x="285" y="24"/>
                  </a:lnTo>
                  <a:lnTo>
                    <a:pt x="277" y="23"/>
                  </a:lnTo>
                  <a:lnTo>
                    <a:pt x="266" y="20"/>
                  </a:lnTo>
                  <a:lnTo>
                    <a:pt x="254" y="18"/>
                  </a:lnTo>
                  <a:lnTo>
                    <a:pt x="237" y="15"/>
                  </a:lnTo>
                  <a:lnTo>
                    <a:pt x="221" y="13"/>
                  </a:lnTo>
                  <a:lnTo>
                    <a:pt x="200" y="10"/>
                  </a:lnTo>
                  <a:lnTo>
                    <a:pt x="178" y="7"/>
                  </a:lnTo>
                  <a:lnTo>
                    <a:pt x="155" y="5"/>
                  </a:lnTo>
                  <a:lnTo>
                    <a:pt x="127" y="3"/>
                  </a:lnTo>
                  <a:lnTo>
                    <a:pt x="100" y="1"/>
                  </a:lnTo>
                  <a:lnTo>
                    <a:pt x="68" y="0"/>
                  </a:lnTo>
                  <a:lnTo>
                    <a:pt x="35" y="0"/>
                  </a:lnTo>
                  <a:lnTo>
                    <a:pt x="0" y="0"/>
                  </a:lnTo>
                  <a:lnTo>
                    <a:pt x="11" y="1"/>
                  </a:lnTo>
                  <a:lnTo>
                    <a:pt x="37" y="5"/>
                  </a:lnTo>
                  <a:lnTo>
                    <a:pt x="76" y="12"/>
                  </a:lnTo>
                  <a:lnTo>
                    <a:pt x="120" y="19"/>
                  </a:lnTo>
                  <a:lnTo>
                    <a:pt x="162" y="26"/>
                  </a:lnTo>
                  <a:lnTo>
                    <a:pt x="199" y="35"/>
                  </a:lnTo>
                  <a:lnTo>
                    <a:pt x="224" y="43"/>
                  </a:lnTo>
                  <a:lnTo>
                    <a:pt x="233" y="51"/>
                  </a:lnTo>
                  <a:lnTo>
                    <a:pt x="228" y="60"/>
                  </a:lnTo>
                  <a:lnTo>
                    <a:pt x="217" y="75"/>
                  </a:lnTo>
                  <a:lnTo>
                    <a:pt x="204" y="93"/>
                  </a:lnTo>
                  <a:lnTo>
                    <a:pt x="188" y="111"/>
                  </a:lnTo>
                  <a:lnTo>
                    <a:pt x="173" y="130"/>
                  </a:lnTo>
                  <a:lnTo>
                    <a:pt x="160" y="145"/>
                  </a:lnTo>
                  <a:lnTo>
                    <a:pt x="151" y="156"/>
                  </a:lnTo>
                  <a:lnTo>
                    <a:pt x="147" y="1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6" name="Google Shape;656;p34"/>
            <p:cNvSpPr/>
            <p:nvPr/>
          </p:nvSpPr>
          <p:spPr>
            <a:xfrm>
              <a:off x="8428037" y="2565400"/>
              <a:ext cx="141287" cy="1033462"/>
            </a:xfrm>
            <a:custGeom>
              <a:rect b="b" l="l" r="r" t="t"/>
              <a:pathLst>
                <a:path extrusionOk="0" h="651" w="178">
                  <a:moveTo>
                    <a:pt x="121" y="651"/>
                  </a:moveTo>
                  <a:lnTo>
                    <a:pt x="134" y="573"/>
                  </a:lnTo>
                  <a:lnTo>
                    <a:pt x="138" y="491"/>
                  </a:lnTo>
                  <a:lnTo>
                    <a:pt x="132" y="406"/>
                  </a:lnTo>
                  <a:lnTo>
                    <a:pt x="119" y="321"/>
                  </a:lnTo>
                  <a:lnTo>
                    <a:pt x="99" y="235"/>
                  </a:lnTo>
                  <a:lnTo>
                    <a:pt x="72" y="151"/>
                  </a:lnTo>
                  <a:lnTo>
                    <a:pt x="39" y="73"/>
                  </a:lnTo>
                  <a:lnTo>
                    <a:pt x="0" y="0"/>
                  </a:lnTo>
                  <a:lnTo>
                    <a:pt x="48" y="70"/>
                  </a:lnTo>
                  <a:lnTo>
                    <a:pt x="88" y="142"/>
                  </a:lnTo>
                  <a:lnTo>
                    <a:pt x="119" y="217"/>
                  </a:lnTo>
                  <a:lnTo>
                    <a:pt x="145" y="293"/>
                  </a:lnTo>
                  <a:lnTo>
                    <a:pt x="163" y="369"/>
                  </a:lnTo>
                  <a:lnTo>
                    <a:pt x="174" y="446"/>
                  </a:lnTo>
                  <a:lnTo>
                    <a:pt x="178" y="523"/>
                  </a:lnTo>
                  <a:lnTo>
                    <a:pt x="174" y="599"/>
                  </a:lnTo>
                  <a:lnTo>
                    <a:pt x="121" y="65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7" name="Google Shape;657;p34"/>
            <p:cNvSpPr/>
            <p:nvPr/>
          </p:nvSpPr>
          <p:spPr>
            <a:xfrm>
              <a:off x="8393112" y="2546350"/>
              <a:ext cx="212725" cy="276225"/>
            </a:xfrm>
            <a:custGeom>
              <a:rect b="b" l="l" r="r" t="t"/>
              <a:pathLst>
                <a:path extrusionOk="0" h="174" w="270">
                  <a:moveTo>
                    <a:pt x="270" y="69"/>
                  </a:moveTo>
                  <a:lnTo>
                    <a:pt x="261" y="66"/>
                  </a:lnTo>
                  <a:lnTo>
                    <a:pt x="237" y="58"/>
                  </a:lnTo>
                  <a:lnTo>
                    <a:pt x="202" y="47"/>
                  </a:lnTo>
                  <a:lnTo>
                    <a:pt x="160" y="34"/>
                  </a:lnTo>
                  <a:lnTo>
                    <a:pt x="117" y="21"/>
                  </a:lnTo>
                  <a:lnTo>
                    <a:pt x="77" y="10"/>
                  </a:lnTo>
                  <a:lnTo>
                    <a:pt x="44" y="2"/>
                  </a:lnTo>
                  <a:lnTo>
                    <a:pt x="22" y="0"/>
                  </a:lnTo>
                  <a:lnTo>
                    <a:pt x="17" y="12"/>
                  </a:lnTo>
                  <a:lnTo>
                    <a:pt x="6" y="46"/>
                  </a:lnTo>
                  <a:lnTo>
                    <a:pt x="0" y="100"/>
                  </a:lnTo>
                  <a:lnTo>
                    <a:pt x="11" y="174"/>
                  </a:lnTo>
                  <a:lnTo>
                    <a:pt x="13" y="167"/>
                  </a:lnTo>
                  <a:lnTo>
                    <a:pt x="17" y="152"/>
                  </a:lnTo>
                  <a:lnTo>
                    <a:pt x="22" y="129"/>
                  </a:lnTo>
                  <a:lnTo>
                    <a:pt x="29" y="103"/>
                  </a:lnTo>
                  <a:lnTo>
                    <a:pt x="37" y="77"/>
                  </a:lnTo>
                  <a:lnTo>
                    <a:pt x="48" y="55"/>
                  </a:lnTo>
                  <a:lnTo>
                    <a:pt x="59" y="39"/>
                  </a:lnTo>
                  <a:lnTo>
                    <a:pt x="70" y="33"/>
                  </a:lnTo>
                  <a:lnTo>
                    <a:pt x="86" y="35"/>
                  </a:lnTo>
                  <a:lnTo>
                    <a:pt x="114" y="39"/>
                  </a:lnTo>
                  <a:lnTo>
                    <a:pt x="147" y="45"/>
                  </a:lnTo>
                  <a:lnTo>
                    <a:pt x="182" y="51"/>
                  </a:lnTo>
                  <a:lnTo>
                    <a:pt x="215" y="58"/>
                  </a:lnTo>
                  <a:lnTo>
                    <a:pt x="242" y="64"/>
                  </a:lnTo>
                  <a:lnTo>
                    <a:pt x="262" y="68"/>
                  </a:lnTo>
                  <a:lnTo>
                    <a:pt x="270" y="6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658" name="Google Shape;658;p3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Working in Web Time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2" name="Shape 662"/>
        <p:cNvGrpSpPr/>
        <p:nvPr/>
      </p:nvGrpSpPr>
      <p:grpSpPr>
        <a:xfrm>
          <a:off x="0" y="0"/>
          <a:ext cx="0" cy="0"/>
          <a:chOff x="0" y="0"/>
          <a:chExt cx="0" cy="0"/>
        </a:xfrm>
      </p:grpSpPr>
      <p:sp>
        <p:nvSpPr>
          <p:cNvPr id="663" name="Google Shape;663;p3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664" name="Google Shape;664;p35"/>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665" name="Google Shape;665;p35"/>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666" name="Google Shape;666;p35"/>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
        <p:nvSpPr>
          <p:cNvPr id="667" name="Google Shape;667;p35"/>
          <p:cNvSpPr txBox="1"/>
          <p:nvPr/>
        </p:nvSpPr>
        <p:spPr>
          <a:xfrm>
            <a:off x="4038600" y="2971800"/>
            <a:ext cx="51054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Data Modeling Concept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3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73" name="Google Shape;673;p3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Scope</a:t>
            </a:r>
            <a:endParaRPr/>
          </a:p>
        </p:txBody>
      </p:sp>
      <p:sp>
        <p:nvSpPr>
          <p:cNvPr id="674" name="Google Shape;674;p3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Fundamentals of Database Systems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Context for Modeling</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Overview</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 Terms and Concepts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in DWH Environment</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References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0" name="Google Shape;70;p1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What is a Data Warehouse ?</a:t>
            </a:r>
            <a:endParaRPr/>
          </a:p>
        </p:txBody>
      </p:sp>
      <p:sp>
        <p:nvSpPr>
          <p:cNvPr id="71" name="Google Shape;71;p10"/>
          <p:cNvSpPr txBox="1"/>
          <p:nvPr>
            <p:ph idx="1" type="body"/>
          </p:nvPr>
        </p:nvSpPr>
        <p:spPr>
          <a:xfrm>
            <a:off x="447675" y="2057400"/>
            <a:ext cx="8391525" cy="26416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ymbol"/>
              <a:buNone/>
            </a:pPr>
            <a:r>
              <a:rPr b="1" i="1" lang="en-US" sz="2000" u="none" cap="none" strike="noStrike">
                <a:solidFill>
                  <a:srgbClr val="3C5658"/>
                </a:solidFill>
                <a:latin typeface="Rambla"/>
                <a:ea typeface="Rambla"/>
                <a:cs typeface="Rambla"/>
                <a:sym typeface="Rambla"/>
              </a:rPr>
              <a:t>A data warehouse is a </a:t>
            </a:r>
            <a:r>
              <a:rPr b="1" i="1" lang="en-US" sz="2000" u="sng" cap="none" strike="noStrike">
                <a:solidFill>
                  <a:schemeClr val="accent2"/>
                </a:solidFill>
                <a:latin typeface="Rambla"/>
                <a:ea typeface="Rambla"/>
                <a:cs typeface="Rambla"/>
                <a:sym typeface="Rambla"/>
              </a:rPr>
              <a:t>subject-oriented,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0066"/>
                </a:solidFill>
                <a:latin typeface="Rambla"/>
                <a:ea typeface="Rambla"/>
                <a:cs typeface="Rambla"/>
                <a:sym typeface="Rambla"/>
              </a:rPr>
              <a:t>integrated,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00FF00"/>
                </a:solidFill>
                <a:latin typeface="Rambla"/>
                <a:ea typeface="Rambla"/>
                <a:cs typeface="Rambla"/>
                <a:sym typeface="Rambla"/>
              </a:rPr>
              <a:t>nonvolatile,</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66FF"/>
                </a:solidFill>
                <a:latin typeface="Rambla"/>
                <a:ea typeface="Rambla"/>
                <a:cs typeface="Rambla"/>
                <a:sym typeface="Rambla"/>
              </a:rPr>
              <a:t>time-variant</a:t>
            </a:r>
            <a:r>
              <a:rPr b="1" i="1" lang="en-US" sz="2000" u="none" cap="none" strike="noStrike">
                <a:solidFill>
                  <a:srgbClr val="3C5658"/>
                </a:solidFill>
                <a:latin typeface="Rambla"/>
                <a:ea typeface="Rambla"/>
                <a:cs typeface="Rambla"/>
                <a:sym typeface="Rambla"/>
              </a:rPr>
              <a:t> collection of data in support of management's decisions. </a:t>
            </a:r>
            <a:endParaRPr/>
          </a:p>
          <a:p>
            <a:pPr indent="-228600" lvl="0" marL="228600" marR="0" rtl="0" algn="ctr">
              <a:lnSpc>
                <a:spcPct val="120000"/>
              </a:lnSpc>
              <a:spcBef>
                <a:spcPts val="400"/>
              </a:spcBef>
              <a:spcAft>
                <a:spcPts val="0"/>
              </a:spcAft>
              <a:buClr>
                <a:srgbClr val="006887"/>
              </a:buClr>
              <a:buFont typeface="Noto Symbol"/>
              <a:buNone/>
            </a:pPr>
            <a:r>
              <a:rPr b="1" i="1" lang="en-US" sz="2000" u="none" cap="none" strike="noStrike">
                <a:solidFill>
                  <a:srgbClr val="3C5658"/>
                </a:solidFill>
                <a:latin typeface="Rambla"/>
                <a:ea typeface="Rambla"/>
                <a:cs typeface="Rambla"/>
                <a:sym typeface="Rambla"/>
              </a:rPr>
              <a:t>- WH Inmon</a:t>
            </a:r>
            <a:endParaRPr/>
          </a:p>
        </p:txBody>
      </p:sp>
      <p:sp>
        <p:nvSpPr>
          <p:cNvPr id="72" name="Google Shape;72;p10"/>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WH Inmon - Regarded As Father Of Data Warehousing</a:t>
            </a:r>
            <a:endParaRPr/>
          </a:p>
        </p:txBody>
      </p:sp>
      <p:sp>
        <p:nvSpPr>
          <p:cNvPr id="73" name="Google Shape;73;p10"/>
          <p:cNvSpPr/>
          <p:nvPr/>
        </p:nvSpPr>
        <p:spPr>
          <a:xfrm>
            <a:off x="3962400" y="3810000"/>
            <a:ext cx="914400" cy="914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74" name="Google Shape;74;p10"/>
          <p:cNvGrpSpPr/>
          <p:nvPr/>
        </p:nvGrpSpPr>
        <p:grpSpPr>
          <a:xfrm>
            <a:off x="2895600" y="3429000"/>
            <a:ext cx="2819400" cy="3109912"/>
            <a:chOff x="2895600" y="3429000"/>
            <a:chExt cx="2819400" cy="3109912"/>
          </a:xfrm>
        </p:grpSpPr>
        <p:sp>
          <p:nvSpPr>
            <p:cNvPr id="75" name="Google Shape;75;p10"/>
            <p:cNvSpPr/>
            <p:nvPr/>
          </p:nvSpPr>
          <p:spPr>
            <a:xfrm>
              <a:off x="2895600" y="4648200"/>
              <a:ext cx="2819400" cy="1890712"/>
            </a:xfrm>
            <a:custGeom>
              <a:rect b="b" l="l" r="r" t="t"/>
              <a:pathLst>
                <a:path extrusionOk="0" h="21600" w="21600">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1100" u="none" cap="none" strike="noStrike">
                <a:solidFill>
                  <a:srgbClr val="FF33CC"/>
                </a:solidFill>
                <a:latin typeface="Arial"/>
                <a:ea typeface="Arial"/>
                <a:cs typeface="Arial"/>
                <a:sym typeface="Arial"/>
              </a:endParaRPr>
            </a:p>
            <a:p>
              <a:pPr indent="0" lvl="0" marL="0" marR="0" rtl="0" algn="l">
                <a:lnSpc>
                  <a:spcPct val="100000"/>
                </a:lnSpc>
                <a:spcBef>
                  <a:spcPts val="0"/>
                </a:spcBef>
                <a:spcAft>
                  <a:spcPts val="0"/>
                </a:spcAft>
                <a:buClr>
                  <a:srgbClr val="FF33CC"/>
                </a:buClr>
                <a:buFont typeface="Arial"/>
                <a:buNone/>
              </a:pPr>
              <a:r>
                <a:rPr b="1" i="0" lang="en-US" sz="1100" u="none" cap="none" strike="noStrike">
                  <a:solidFill>
                    <a:srgbClr val="FF33CC"/>
                  </a:solidFill>
                  <a:latin typeface="Arial"/>
                  <a:ea typeface="Arial"/>
                  <a:cs typeface="Arial"/>
                  <a:sym typeface="Arial"/>
                </a:rPr>
                <a:t>  Data stored for historical period. Data is populated in the data warehouse on daily/weekly basis depending upon the  requirement.</a:t>
              </a:r>
              <a:endParaRPr/>
            </a:p>
          </p:txBody>
        </p:sp>
        <p:sp>
          <p:nvSpPr>
            <p:cNvPr id="76" name="Google Shape;76;p10"/>
            <p:cNvSpPr/>
            <p:nvPr/>
          </p:nvSpPr>
          <p:spPr>
            <a:xfrm>
              <a:off x="3733800" y="4038600"/>
              <a:ext cx="457200" cy="4572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7" name="Google Shape;77;p10"/>
            <p:cNvSpPr/>
            <p:nvPr/>
          </p:nvSpPr>
          <p:spPr>
            <a:xfrm>
              <a:off x="3581400" y="37338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8" name="Google Shape;78;p10"/>
            <p:cNvSpPr/>
            <p:nvPr/>
          </p:nvSpPr>
          <p:spPr>
            <a:xfrm>
              <a:off x="3429000" y="3429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79" name="Google Shape;79;p10"/>
          <p:cNvGrpSpPr/>
          <p:nvPr/>
        </p:nvGrpSpPr>
        <p:grpSpPr>
          <a:xfrm>
            <a:off x="3733800" y="838200"/>
            <a:ext cx="2438400" cy="1981200"/>
            <a:chOff x="3733800" y="838200"/>
            <a:chExt cx="2438400" cy="1981200"/>
          </a:xfrm>
        </p:grpSpPr>
        <p:sp>
          <p:nvSpPr>
            <p:cNvPr id="80" name="Google Shape;80;p10"/>
            <p:cNvSpPr/>
            <p:nvPr/>
          </p:nvSpPr>
          <p:spPr>
            <a:xfrm>
              <a:off x="3733800" y="838200"/>
              <a:ext cx="2438400" cy="1633537"/>
            </a:xfrm>
            <a:custGeom>
              <a:rect b="b" l="l" r="r" t="t"/>
              <a:pathLst>
                <a:path extrusionOk="0" h="21600" w="21600">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1" i="0" lang="en-US" sz="1100" u="none" cap="none" strike="noStrike">
                  <a:solidFill>
                    <a:schemeClr val="accent2"/>
                  </a:solidFill>
                  <a:latin typeface="Arial"/>
                  <a:ea typeface="Arial"/>
                  <a:cs typeface="Arial"/>
                  <a:sym typeface="Arial"/>
                </a:rPr>
                <a:t>Can I see credit report from Accounts, Sales from marketing and open order report from order entry for this customer</a:t>
              </a:r>
              <a:endParaRPr/>
            </a:p>
          </p:txBody>
        </p:sp>
        <p:sp>
          <p:nvSpPr>
            <p:cNvPr id="81" name="Google Shape;81;p10"/>
            <p:cNvSpPr/>
            <p:nvPr/>
          </p:nvSpPr>
          <p:spPr>
            <a:xfrm>
              <a:off x="52578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2" name="Google Shape;82;p10"/>
            <p:cNvSpPr/>
            <p:nvPr/>
          </p:nvSpPr>
          <p:spPr>
            <a:xfrm>
              <a:off x="52578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83" name="Google Shape;83;p10"/>
          <p:cNvGrpSpPr/>
          <p:nvPr/>
        </p:nvGrpSpPr>
        <p:grpSpPr>
          <a:xfrm>
            <a:off x="6858000" y="1066800"/>
            <a:ext cx="1981200" cy="1752600"/>
            <a:chOff x="6858000" y="1066800"/>
            <a:chExt cx="1981200" cy="1752600"/>
          </a:xfrm>
        </p:grpSpPr>
        <p:sp>
          <p:nvSpPr>
            <p:cNvPr id="84" name="Google Shape;84;p10"/>
            <p:cNvSpPr/>
            <p:nvPr/>
          </p:nvSpPr>
          <p:spPr>
            <a:xfrm>
              <a:off x="6858000" y="1066800"/>
              <a:ext cx="1981200" cy="1327150"/>
            </a:xfrm>
            <a:custGeom>
              <a:rect b="b" l="l" r="r" t="t"/>
              <a:pathLst>
                <a:path extrusionOk="0" h="21600" w="21600">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100" u="none" cap="none" strike="noStrike">
                  <a:solidFill>
                    <a:srgbClr val="CC3300"/>
                  </a:solidFill>
                  <a:latin typeface="Arial"/>
                  <a:ea typeface="Arial"/>
                  <a:cs typeface="Arial"/>
                  <a:sym typeface="Arial"/>
                </a:rPr>
                <a:t> </a:t>
              </a:r>
              <a:r>
                <a:rPr b="1" i="0" lang="en-US" sz="1100" u="none" cap="none" strike="noStrike">
                  <a:solidFill>
                    <a:srgbClr val="FF0066"/>
                  </a:solidFill>
                  <a:latin typeface="Arial"/>
                  <a:ea typeface="Arial"/>
                  <a:cs typeface="Arial"/>
                  <a:sym typeface="Arial"/>
                </a:rPr>
                <a:t>Data from multiple sources is integrated for a subject</a:t>
              </a:r>
              <a:endParaRPr/>
            </a:p>
          </p:txBody>
        </p:sp>
        <p:sp>
          <p:nvSpPr>
            <p:cNvPr id="85" name="Google Shape;85;p10"/>
            <p:cNvSpPr/>
            <p:nvPr/>
          </p:nvSpPr>
          <p:spPr>
            <a:xfrm>
              <a:off x="74676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6" name="Google Shape;86;p10"/>
            <p:cNvSpPr/>
            <p:nvPr/>
          </p:nvSpPr>
          <p:spPr>
            <a:xfrm>
              <a:off x="74676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87" name="Google Shape;87;p10"/>
          <p:cNvGrpSpPr/>
          <p:nvPr/>
        </p:nvGrpSpPr>
        <p:grpSpPr>
          <a:xfrm>
            <a:off x="228600" y="3352800"/>
            <a:ext cx="2362200" cy="2039937"/>
            <a:chOff x="0" y="3581400"/>
            <a:chExt cx="2362200" cy="2039937"/>
          </a:xfrm>
        </p:grpSpPr>
        <p:sp>
          <p:nvSpPr>
            <p:cNvPr id="88" name="Google Shape;88;p10"/>
            <p:cNvSpPr/>
            <p:nvPr/>
          </p:nvSpPr>
          <p:spPr>
            <a:xfrm>
              <a:off x="0" y="4038600"/>
              <a:ext cx="2362200" cy="1582737"/>
            </a:xfrm>
            <a:custGeom>
              <a:rect b="b" l="l" r="r" t="t"/>
              <a:pathLst>
                <a:path extrusionOk="0" h="21600" w="21600">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 extrusionOk="0" fill="none" h="21600" w="21600">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66"/>
                </a:buClr>
                <a:buFont typeface="Arial"/>
                <a:buNone/>
              </a:pPr>
              <a:r>
                <a:rPr b="1" i="0" lang="en-US" sz="1100" u="none" cap="none" strike="noStrike">
                  <a:solidFill>
                    <a:srgbClr val="339966"/>
                  </a:solidFill>
                  <a:latin typeface="Arial"/>
                  <a:ea typeface="Arial"/>
                  <a:cs typeface="Arial"/>
                  <a:sym typeface="Arial"/>
                </a:rPr>
                <a:t>Identical queries will give same  results at different times. Supports analysis requiring historical data</a:t>
              </a:r>
              <a:endParaRPr/>
            </a:p>
          </p:txBody>
        </p:sp>
        <p:sp>
          <p:nvSpPr>
            <p:cNvPr id="89" name="Google Shape;89;p10"/>
            <p:cNvSpPr/>
            <p:nvPr/>
          </p:nvSpPr>
          <p:spPr>
            <a:xfrm>
              <a:off x="990600" y="38100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0" name="Google Shape;90;p10"/>
            <p:cNvSpPr/>
            <p:nvPr/>
          </p:nvSpPr>
          <p:spPr>
            <a:xfrm>
              <a:off x="990600" y="35814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sp>
        <p:nvSpPr>
          <p:cNvPr id="679" name="Google Shape;679;p3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80" name="Google Shape;680;p37"/>
          <p:cNvSpPr txBox="1"/>
          <p:nvPr/>
        </p:nvSpPr>
        <p:spPr>
          <a:xfrm>
            <a:off x="914400" y="3140075"/>
            <a:ext cx="71278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Fundamentals of Database Systems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4" name="Shape 684"/>
        <p:cNvGrpSpPr/>
        <p:nvPr/>
      </p:nvGrpSpPr>
      <p:grpSpPr>
        <a:xfrm>
          <a:off x="0" y="0"/>
          <a:ext cx="0" cy="0"/>
          <a:chOff x="0" y="0"/>
          <a:chExt cx="0" cy="0"/>
        </a:xfrm>
      </p:grpSpPr>
      <p:sp>
        <p:nvSpPr>
          <p:cNvPr id="685" name="Google Shape;685;p3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86" name="Google Shape;686;p3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687" name="Google Shape;687;p38"/>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known fact that can be recorded and that have implicit meaning</a:t>
            </a:r>
            <a:endParaRPr/>
          </a:p>
          <a:p>
            <a:pPr indent="-228600" lvl="1" marL="685800" marR="0" rtl="0" algn="l">
              <a:lnSpc>
                <a:spcPct val="120000"/>
              </a:lnSpc>
              <a:spcBef>
                <a:spcPts val="400"/>
              </a:spcBef>
              <a:spcAft>
                <a:spcPts val="0"/>
              </a:spcAft>
              <a:buClr>
                <a:srgbClr val="003366"/>
              </a:buClr>
              <a:buFont typeface="Noto Symbol"/>
              <a:buNone/>
            </a:pPr>
            <a:r>
              <a:t/>
            </a:r>
            <a:endParaRPr b="1" i="0" sz="20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related data with the following implicit properties</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 database is a logically coherent collection of data with some inherent meaning</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 Database is designed, built, and populated with data for a specific purpose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2" name="Shape 692"/>
        <p:cNvGrpSpPr/>
        <p:nvPr/>
      </p:nvGrpSpPr>
      <p:grpSpPr>
        <a:xfrm>
          <a:off x="0" y="0"/>
          <a:ext cx="0" cy="0"/>
          <a:chOff x="0" y="0"/>
          <a:chExt cx="0" cy="0"/>
        </a:xfrm>
      </p:grpSpPr>
      <p:sp>
        <p:nvSpPr>
          <p:cNvPr id="693" name="Google Shape;693;p3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94" name="Google Shape;694;p39"/>
          <p:cNvSpPr txBox="1"/>
          <p:nvPr>
            <p:ph idx="1"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 Management System (DBMS)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programs that enables users to create and maintain a 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general purpose software system that facilitates the process of </a:t>
            </a:r>
            <a:r>
              <a:rPr b="1" i="1" lang="en-US" sz="1800" u="none" cap="none" strike="noStrike">
                <a:solidFill>
                  <a:schemeClr val="dk1"/>
                </a:solidFill>
                <a:latin typeface="Rambla"/>
                <a:ea typeface="Rambla"/>
                <a:cs typeface="Rambla"/>
                <a:sym typeface="Rambla"/>
              </a:rPr>
              <a:t>defining, constructing </a:t>
            </a:r>
            <a:r>
              <a:rPr b="1" i="0" lang="en-US" sz="1800" u="none" cap="none" strike="noStrike">
                <a:solidFill>
                  <a:schemeClr val="dk1"/>
                </a:solidFill>
                <a:latin typeface="Rambla"/>
                <a:ea typeface="Rambla"/>
                <a:cs typeface="Rambla"/>
                <a:sym typeface="Rambla"/>
              </a:rPr>
              <a:t>and</a:t>
            </a:r>
            <a:r>
              <a:rPr b="1" i="1" lang="en-US" sz="1800" u="none" cap="none" strike="noStrike">
                <a:solidFill>
                  <a:schemeClr val="dk1"/>
                </a:solidFill>
                <a:latin typeface="Rambla"/>
                <a:ea typeface="Rambla"/>
                <a:cs typeface="Rambla"/>
                <a:sym typeface="Rambla"/>
              </a:rPr>
              <a:t> manipulating</a:t>
            </a:r>
            <a:r>
              <a:rPr b="1" i="0" lang="en-US" sz="1800" u="none" cap="none" strike="noStrike">
                <a:solidFill>
                  <a:schemeClr val="dk1"/>
                </a:solidFill>
                <a:latin typeface="Rambla"/>
                <a:ea typeface="Rambla"/>
                <a:cs typeface="Rambla"/>
                <a:sym typeface="Rambla"/>
              </a:rPr>
              <a:t> database for various applications</a:t>
            </a:r>
            <a:endParaRPr/>
          </a:p>
          <a:p>
            <a:pPr indent="-228600" lvl="1" marL="685800" marR="0" rtl="0" algn="l">
              <a:lnSpc>
                <a:spcPct val="120000"/>
              </a:lnSpc>
              <a:spcBef>
                <a:spcPts val="360"/>
              </a:spcBef>
              <a:spcAft>
                <a:spcPts val="0"/>
              </a:spcAft>
              <a:buClr>
                <a:srgbClr val="003366"/>
              </a:buClr>
              <a:buFont typeface="Noto Symbol"/>
              <a:buNone/>
            </a:pPr>
            <a:r>
              <a:t/>
            </a:r>
            <a:endParaRPr b="1" i="0" sz="18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 System</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Database and DBMS software together forms a database system</a:t>
            </a:r>
            <a:endParaRPr/>
          </a:p>
        </p:txBody>
      </p:sp>
      <p:sp>
        <p:nvSpPr>
          <p:cNvPr id="695" name="Google Shape;695;p39"/>
          <p:cNvSpPr txBox="1"/>
          <p:nvPr>
            <p:ph type="title"/>
          </p:nvPr>
        </p:nvSpPr>
        <p:spPr>
          <a:xfrm>
            <a:off x="0" y="381000"/>
            <a:ext cx="7769225" cy="687387"/>
          </a:xfrm>
          <a:prstGeom prst="rect">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9" name="Shape 699"/>
        <p:cNvGrpSpPr/>
        <p:nvPr/>
      </p:nvGrpSpPr>
      <p:grpSpPr>
        <a:xfrm>
          <a:off x="0" y="0"/>
          <a:ext cx="0" cy="0"/>
          <a:chOff x="0" y="0"/>
          <a:chExt cx="0" cy="0"/>
        </a:xfrm>
      </p:grpSpPr>
      <p:sp>
        <p:nvSpPr>
          <p:cNvPr id="700" name="Google Shape;700;p4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cxnSp>
        <p:nvCxnSpPr>
          <p:cNvPr id="701" name="Google Shape;701;p40"/>
          <p:cNvCxnSpPr/>
          <p:nvPr/>
        </p:nvCxnSpPr>
        <p:spPr>
          <a:xfrm>
            <a:off x="4686300" y="3749675"/>
            <a:ext cx="0" cy="304800"/>
          </a:xfrm>
          <a:prstGeom prst="straightConnector1">
            <a:avLst/>
          </a:prstGeom>
          <a:noFill/>
          <a:ln cap="flat" cmpd="sng" w="38100">
            <a:solidFill>
              <a:schemeClr val="lt2"/>
            </a:solidFill>
            <a:prstDash val="solid"/>
            <a:miter lim="8000"/>
            <a:headEnd len="sm" w="sm" type="none"/>
            <a:tailEnd len="med" w="med" type="triangle"/>
          </a:ln>
        </p:spPr>
      </p:cxnSp>
      <p:sp>
        <p:nvSpPr>
          <p:cNvPr id="702" name="Google Shape;702;p40"/>
          <p:cNvSpPr/>
          <p:nvPr/>
        </p:nvSpPr>
        <p:spPr>
          <a:xfrm>
            <a:off x="381000" y="1616075"/>
            <a:ext cx="8382000" cy="4800600"/>
          </a:xfrm>
          <a:prstGeom prst="rect">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03" name="Google Shape;703;p40"/>
          <p:cNvSpPr txBox="1"/>
          <p:nvPr/>
        </p:nvSpPr>
        <p:spPr>
          <a:xfrm>
            <a:off x="381000" y="1708150"/>
            <a:ext cx="1576387" cy="8223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Database System</a:t>
            </a:r>
            <a:endParaRPr/>
          </a:p>
        </p:txBody>
      </p:sp>
      <p:sp>
        <p:nvSpPr>
          <p:cNvPr id="704" name="Google Shape;704;p40"/>
          <p:cNvSpPr/>
          <p:nvPr/>
        </p:nvSpPr>
        <p:spPr>
          <a:xfrm>
            <a:off x="1600200" y="5197475"/>
            <a:ext cx="2895600" cy="10668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Stored Database Definition (Metadata)</a:t>
            </a:r>
            <a:endParaRPr/>
          </a:p>
        </p:txBody>
      </p:sp>
      <p:sp>
        <p:nvSpPr>
          <p:cNvPr id="705" name="Google Shape;705;p40"/>
          <p:cNvSpPr/>
          <p:nvPr/>
        </p:nvSpPr>
        <p:spPr>
          <a:xfrm>
            <a:off x="4876800" y="5273675"/>
            <a:ext cx="2895600" cy="9906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Stored Database</a:t>
            </a:r>
            <a:endParaRPr/>
          </a:p>
        </p:txBody>
      </p:sp>
      <p:sp>
        <p:nvSpPr>
          <p:cNvPr id="706" name="Google Shape;706;p40"/>
          <p:cNvSpPr txBox="1"/>
          <p:nvPr/>
        </p:nvSpPr>
        <p:spPr>
          <a:xfrm>
            <a:off x="2895600" y="40401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Software to Access Stored Data</a:t>
            </a:r>
            <a:endParaRPr/>
          </a:p>
        </p:txBody>
      </p:sp>
      <p:cxnSp>
        <p:nvCxnSpPr>
          <p:cNvPr id="707" name="Google Shape;707;p40"/>
          <p:cNvCxnSpPr/>
          <p:nvPr/>
        </p:nvCxnSpPr>
        <p:spPr>
          <a:xfrm flipH="1" rot="10800000">
            <a:off x="3048000" y="4460875"/>
            <a:ext cx="1638300" cy="736600"/>
          </a:xfrm>
          <a:prstGeom prst="straightConnector1">
            <a:avLst/>
          </a:prstGeom>
          <a:noFill/>
          <a:ln cap="flat" cmpd="sng" w="38100">
            <a:solidFill>
              <a:schemeClr val="lt2"/>
            </a:solidFill>
            <a:prstDash val="solid"/>
            <a:miter lim="8000"/>
            <a:headEnd len="med" w="med" type="triangle"/>
            <a:tailEnd len="med" w="med" type="triangle"/>
          </a:ln>
        </p:spPr>
      </p:cxnSp>
      <p:cxnSp>
        <p:nvCxnSpPr>
          <p:cNvPr id="708" name="Google Shape;708;p40"/>
          <p:cNvCxnSpPr/>
          <p:nvPr/>
        </p:nvCxnSpPr>
        <p:spPr>
          <a:xfrm rot="10800000">
            <a:off x="4686300" y="4460875"/>
            <a:ext cx="1638300" cy="812800"/>
          </a:xfrm>
          <a:prstGeom prst="straightConnector1">
            <a:avLst/>
          </a:prstGeom>
          <a:noFill/>
          <a:ln cap="flat" cmpd="sng" w="38100">
            <a:solidFill>
              <a:schemeClr val="lt2"/>
            </a:solidFill>
            <a:prstDash val="solid"/>
            <a:miter lim="8000"/>
            <a:headEnd len="med" w="med" type="triangle"/>
            <a:tailEnd len="med" w="med" type="triangle"/>
          </a:ln>
        </p:spPr>
      </p:cxnSp>
      <p:sp>
        <p:nvSpPr>
          <p:cNvPr id="709" name="Google Shape;709;p40"/>
          <p:cNvSpPr txBox="1"/>
          <p:nvPr/>
        </p:nvSpPr>
        <p:spPr>
          <a:xfrm>
            <a:off x="2895600" y="3024187"/>
            <a:ext cx="3581400" cy="7397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Software to Process Queries / Programs</a:t>
            </a:r>
            <a:endParaRPr/>
          </a:p>
        </p:txBody>
      </p:sp>
      <p:sp>
        <p:nvSpPr>
          <p:cNvPr id="710" name="Google Shape;710;p40"/>
          <p:cNvSpPr txBox="1"/>
          <p:nvPr/>
        </p:nvSpPr>
        <p:spPr>
          <a:xfrm>
            <a:off x="2895600" y="19573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Application Programs / Queries</a:t>
            </a:r>
            <a:endParaRPr/>
          </a:p>
        </p:txBody>
      </p:sp>
      <p:sp>
        <p:nvSpPr>
          <p:cNvPr id="711" name="Google Shape;711;p40"/>
          <p:cNvSpPr txBox="1"/>
          <p:nvPr/>
        </p:nvSpPr>
        <p:spPr>
          <a:xfrm>
            <a:off x="3530600" y="1143000"/>
            <a:ext cx="2324100" cy="3968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Users / Programmers</a:t>
            </a:r>
            <a:endParaRPr/>
          </a:p>
        </p:txBody>
      </p:sp>
      <p:cxnSp>
        <p:nvCxnSpPr>
          <p:cNvPr id="712" name="Google Shape;712;p40"/>
          <p:cNvCxnSpPr/>
          <p:nvPr/>
        </p:nvCxnSpPr>
        <p:spPr>
          <a:xfrm>
            <a:off x="4686300" y="2378075"/>
            <a:ext cx="0" cy="660400"/>
          </a:xfrm>
          <a:prstGeom prst="straightConnector1">
            <a:avLst/>
          </a:prstGeom>
          <a:noFill/>
          <a:ln cap="flat" cmpd="sng" w="38100">
            <a:solidFill>
              <a:schemeClr val="lt2"/>
            </a:solidFill>
            <a:prstDash val="solid"/>
            <a:miter lim="8000"/>
            <a:headEnd len="sm" w="sm" type="none"/>
            <a:tailEnd len="med" w="med" type="triangle"/>
          </a:ln>
        </p:spPr>
      </p:cxnSp>
      <p:cxnSp>
        <p:nvCxnSpPr>
          <p:cNvPr id="713" name="Google Shape;713;p40"/>
          <p:cNvCxnSpPr/>
          <p:nvPr/>
        </p:nvCxnSpPr>
        <p:spPr>
          <a:xfrm flipH="1">
            <a:off x="4686300" y="1539875"/>
            <a:ext cx="6350" cy="398462"/>
          </a:xfrm>
          <a:prstGeom prst="straightConnector1">
            <a:avLst/>
          </a:prstGeom>
          <a:noFill/>
          <a:ln cap="flat" cmpd="sng" w="38100">
            <a:solidFill>
              <a:schemeClr val="lt2"/>
            </a:solidFill>
            <a:prstDash val="solid"/>
            <a:miter lim="8000"/>
            <a:headEnd len="sm" w="sm" type="none"/>
            <a:tailEnd len="med" w="med" type="triangle"/>
          </a:ln>
        </p:spPr>
      </p:cxnSp>
      <p:sp>
        <p:nvSpPr>
          <p:cNvPr id="714" name="Google Shape;714;p40"/>
          <p:cNvSpPr/>
          <p:nvPr/>
        </p:nvSpPr>
        <p:spPr>
          <a:xfrm>
            <a:off x="1752600" y="2682875"/>
            <a:ext cx="5867400" cy="2133600"/>
          </a:xfrm>
          <a:prstGeom prst="flowChartProcess">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15" name="Google Shape;715;p40"/>
          <p:cNvSpPr txBox="1"/>
          <p:nvPr/>
        </p:nvSpPr>
        <p:spPr>
          <a:xfrm>
            <a:off x="1752600" y="2743200"/>
            <a:ext cx="1143000"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DBMS Software</a:t>
            </a:r>
            <a:endParaRPr/>
          </a:p>
        </p:txBody>
      </p:sp>
      <p:sp>
        <p:nvSpPr>
          <p:cNvPr id="716" name="Google Shape;716;p40"/>
          <p:cNvSpPr txBox="1"/>
          <p:nvPr/>
        </p:nvSpPr>
        <p:spPr>
          <a:xfrm>
            <a:off x="0" y="6546850"/>
            <a:ext cx="9144000" cy="3048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A Simplified Database System Environment</a:t>
            </a:r>
            <a:endParaRPr/>
          </a:p>
        </p:txBody>
      </p:sp>
      <p:sp>
        <p:nvSpPr>
          <p:cNvPr id="717" name="Google Shape;717;p4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 name="Shape 722"/>
        <p:cNvGrpSpPr/>
        <p:nvPr/>
      </p:nvGrpSpPr>
      <p:grpSpPr>
        <a:xfrm>
          <a:off x="0" y="0"/>
          <a:ext cx="0" cy="0"/>
          <a:chOff x="0" y="0"/>
          <a:chExt cx="0" cy="0"/>
        </a:xfrm>
      </p:grpSpPr>
      <p:sp>
        <p:nvSpPr>
          <p:cNvPr id="723" name="Google Shape;723;p4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24" name="Google Shape;724;p4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725" name="Google Shape;725;p41"/>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RDBMS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It is a system in which, at a minimum :</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data is perceived by the user as tables ( and nothing but tables ); and</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operators at the user’s disposal - e.g., for data retrieval - are operators that generate new tables from old, and those include at least SELECT, PROJECT, and JOIN.</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Features of an RDBMS</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ability to create multiple relations (tables) and enter data into them</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An interactive query language</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Retrieval of information stored in more than one table</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Provides a Catalog or Dictionary, which itself consists of tables (called system tables)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p4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32" name="Google Shape;732;p42"/>
          <p:cNvSpPr txBox="1"/>
          <p:nvPr>
            <p:ph idx="1"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Model</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Representation of a set of business requirements in a standard structured framework understood by the users</a:t>
            </a:r>
            <a:endParaRPr/>
          </a:p>
          <a:p>
            <a:pPr indent="-228600" lvl="0" marL="228600" marR="0" rtl="0" algn="l">
              <a:lnSpc>
                <a:spcPct val="120000"/>
              </a:lnSpc>
              <a:spcBef>
                <a:spcPts val="400"/>
              </a:spcBef>
              <a:spcAft>
                <a:spcPts val="0"/>
              </a:spcAft>
              <a:buClr>
                <a:srgbClr val="006887"/>
              </a:buClr>
              <a:buFont typeface="Noto Symbol"/>
              <a:buNone/>
            </a:pPr>
            <a:r>
              <a:t/>
            </a:r>
            <a:endParaRPr b="1" i="0" sz="20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 Model</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concepts that can be used to describe the structure of a 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Most data models include a set of basic operations for query and updates on the database</a:t>
            </a:r>
            <a:endParaRPr/>
          </a:p>
        </p:txBody>
      </p:sp>
      <p:sp>
        <p:nvSpPr>
          <p:cNvPr id="733" name="Google Shape;733;p42"/>
          <p:cNvSpPr txBox="1"/>
          <p:nvPr>
            <p:ph type="title"/>
          </p:nvPr>
        </p:nvSpPr>
        <p:spPr>
          <a:xfrm>
            <a:off x="0" y="381000"/>
            <a:ext cx="7769225" cy="687387"/>
          </a:xfrm>
          <a:prstGeom prst="rect">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4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39" name="Google Shape;739;p43"/>
          <p:cNvSpPr txBox="1"/>
          <p:nvPr/>
        </p:nvSpPr>
        <p:spPr>
          <a:xfrm>
            <a:off x="1812925" y="2987675"/>
            <a:ext cx="5345112"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Context For Data Modeling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4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45" name="Google Shape;745;p4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Context for Data Modeling</a:t>
            </a:r>
            <a:endParaRPr/>
          </a:p>
        </p:txBody>
      </p:sp>
      <p:pic>
        <p:nvPicPr>
          <p:cNvPr id="746" name="Google Shape;746;p44"/>
          <p:cNvPicPr preferRelativeResize="0"/>
          <p:nvPr/>
        </p:nvPicPr>
        <p:blipFill rotWithShape="1">
          <a:blip r:embed="rId3">
            <a:alphaModFix/>
          </a:blip>
          <a:srcRect b="0" l="0" r="0" t="0"/>
          <a:stretch/>
        </p:blipFill>
        <p:spPr>
          <a:xfrm>
            <a:off x="0" y="1371600"/>
            <a:ext cx="9144000" cy="518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4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52" name="Google Shape;752;p4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Process View </a:t>
            </a:r>
            <a:endParaRPr/>
          </a:p>
        </p:txBody>
      </p:sp>
      <p:pic>
        <p:nvPicPr>
          <p:cNvPr id="753" name="Google Shape;753;p45"/>
          <p:cNvPicPr preferRelativeResize="0"/>
          <p:nvPr/>
        </p:nvPicPr>
        <p:blipFill rotWithShape="1">
          <a:blip r:embed="rId3">
            <a:alphaModFix/>
          </a:blip>
          <a:srcRect b="0" l="0" r="0" t="0"/>
          <a:stretch/>
        </p:blipFill>
        <p:spPr>
          <a:xfrm>
            <a:off x="152400" y="1295400"/>
            <a:ext cx="8839200" cy="5105400"/>
          </a:xfrm>
          <a:prstGeom prst="rect">
            <a:avLst/>
          </a:prstGeom>
          <a:noFill/>
          <a:ln>
            <a:noFill/>
          </a:ln>
        </p:spPr>
      </p:pic>
      <p:pic>
        <p:nvPicPr>
          <p:cNvPr id="754" name="Google Shape;754;p45"/>
          <p:cNvPicPr preferRelativeResize="0"/>
          <p:nvPr/>
        </p:nvPicPr>
        <p:blipFill rotWithShape="1">
          <a:blip r:embed="rId4">
            <a:alphaModFix/>
          </a:blip>
          <a:srcRect b="0" l="0" r="0" t="0"/>
          <a:stretch/>
        </p:blipFill>
        <p:spPr>
          <a:xfrm>
            <a:off x="3687762" y="1219200"/>
            <a:ext cx="1646237" cy="36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4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60" name="Google Shape;760;p4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Data View</a:t>
            </a:r>
            <a:endParaRPr/>
          </a:p>
        </p:txBody>
      </p:sp>
      <p:pic>
        <p:nvPicPr>
          <p:cNvPr id="761" name="Google Shape;761;p46"/>
          <p:cNvPicPr preferRelativeResize="0"/>
          <p:nvPr/>
        </p:nvPicPr>
        <p:blipFill rotWithShape="1">
          <a:blip r:embed="rId3">
            <a:alphaModFix/>
          </a:blip>
          <a:srcRect b="0" l="0" r="0" t="0"/>
          <a:stretch/>
        </p:blipFill>
        <p:spPr>
          <a:xfrm>
            <a:off x="0" y="1371600"/>
            <a:ext cx="8839200" cy="48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6" name="Google Shape;96;p1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Subject-Oriented- Characteristics of a Data Warehouse</a:t>
            </a:r>
            <a:endParaRPr/>
          </a:p>
        </p:txBody>
      </p:sp>
      <p:sp>
        <p:nvSpPr>
          <p:cNvPr id="97" name="Google Shape;97;p11"/>
          <p:cNvSpPr/>
          <p:nvPr/>
        </p:nvSpPr>
        <p:spPr>
          <a:xfrm>
            <a:off x="377825" y="4876800"/>
            <a:ext cx="18161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Quotes</a:t>
            </a:r>
            <a:endParaRPr/>
          </a:p>
        </p:txBody>
      </p:sp>
      <p:sp>
        <p:nvSpPr>
          <p:cNvPr id="98" name="Google Shape;98;p11"/>
          <p:cNvSpPr/>
          <p:nvPr/>
        </p:nvSpPr>
        <p:spPr>
          <a:xfrm>
            <a:off x="1395412" y="1476375"/>
            <a:ext cx="1917700"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9" name="Google Shape;99;p11"/>
          <p:cNvSpPr/>
          <p:nvPr/>
        </p:nvSpPr>
        <p:spPr>
          <a:xfrm>
            <a:off x="1400175" y="2590800"/>
            <a:ext cx="1916112"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00" name="Google Shape;100;p11"/>
          <p:cNvCxnSpPr/>
          <p:nvPr/>
        </p:nvCxnSpPr>
        <p:spPr>
          <a:xfrm>
            <a:off x="1373187" y="1728787"/>
            <a:ext cx="0" cy="1049337"/>
          </a:xfrm>
          <a:prstGeom prst="straightConnector1">
            <a:avLst/>
          </a:prstGeom>
          <a:noFill/>
          <a:ln cap="flat" cmpd="sng" w="12700">
            <a:solidFill>
              <a:schemeClr val="dk1"/>
            </a:solidFill>
            <a:prstDash val="solid"/>
            <a:miter lim="8000"/>
            <a:headEnd len="sm" w="sm" type="none"/>
            <a:tailEnd len="sm" w="sm" type="none"/>
          </a:ln>
        </p:spPr>
      </p:cxnSp>
      <p:cxnSp>
        <p:nvCxnSpPr>
          <p:cNvPr id="101" name="Google Shape;101;p11"/>
          <p:cNvCxnSpPr/>
          <p:nvPr/>
        </p:nvCxnSpPr>
        <p:spPr>
          <a:xfrm>
            <a:off x="3335337" y="1731962"/>
            <a:ext cx="0" cy="1049337"/>
          </a:xfrm>
          <a:prstGeom prst="straightConnector1">
            <a:avLst/>
          </a:prstGeom>
          <a:noFill/>
          <a:ln cap="flat" cmpd="sng" w="12700">
            <a:solidFill>
              <a:schemeClr val="dk1"/>
            </a:solidFill>
            <a:prstDash val="solid"/>
            <a:miter lim="8000"/>
            <a:headEnd len="sm" w="sm" type="none"/>
            <a:tailEnd len="sm" w="sm" type="none"/>
          </a:ln>
        </p:spPr>
      </p:cxnSp>
      <p:sp>
        <p:nvSpPr>
          <p:cNvPr id="102" name="Google Shape;102;p11"/>
          <p:cNvSpPr/>
          <p:nvPr/>
        </p:nvSpPr>
        <p:spPr>
          <a:xfrm>
            <a:off x="460375" y="3429000"/>
            <a:ext cx="1662112"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Leads</a:t>
            </a:r>
            <a:endParaRPr/>
          </a:p>
        </p:txBody>
      </p:sp>
      <p:sp>
        <p:nvSpPr>
          <p:cNvPr id="103" name="Google Shape;103;p11"/>
          <p:cNvSpPr/>
          <p:nvPr/>
        </p:nvSpPr>
        <p:spPr>
          <a:xfrm>
            <a:off x="2435225" y="4953000"/>
            <a:ext cx="18176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Orders</a:t>
            </a:r>
            <a:endParaRPr/>
          </a:p>
        </p:txBody>
      </p:sp>
      <p:sp>
        <p:nvSpPr>
          <p:cNvPr id="104" name="Google Shape;104;p11"/>
          <p:cNvSpPr/>
          <p:nvPr/>
        </p:nvSpPr>
        <p:spPr>
          <a:xfrm>
            <a:off x="2514600" y="3429000"/>
            <a:ext cx="16652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Prospects</a:t>
            </a:r>
            <a:endParaRPr/>
          </a:p>
        </p:txBody>
      </p:sp>
      <p:sp>
        <p:nvSpPr>
          <p:cNvPr id="105" name="Google Shape;105;p11"/>
          <p:cNvSpPr txBox="1"/>
          <p:nvPr/>
        </p:nvSpPr>
        <p:spPr>
          <a:xfrm>
            <a:off x="1447800" y="1981200"/>
            <a:ext cx="1800225"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Operational</a:t>
            </a:r>
            <a:endParaRPr/>
          </a:p>
        </p:txBody>
      </p:sp>
      <p:grpSp>
        <p:nvGrpSpPr>
          <p:cNvPr id="106" name="Google Shape;106;p11"/>
          <p:cNvGrpSpPr/>
          <p:nvPr/>
        </p:nvGrpSpPr>
        <p:grpSpPr>
          <a:xfrm>
            <a:off x="5486400" y="1476375"/>
            <a:ext cx="1963737" cy="1635125"/>
            <a:chOff x="5959475" y="1482725"/>
            <a:chExt cx="1965325" cy="1635125"/>
          </a:xfrm>
        </p:grpSpPr>
        <p:sp>
          <p:nvSpPr>
            <p:cNvPr id="107" name="Google Shape;107;p11"/>
            <p:cNvSpPr/>
            <p:nvPr/>
          </p:nvSpPr>
          <p:spPr>
            <a:xfrm>
              <a:off x="5981700" y="1482725"/>
              <a:ext cx="1920875"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8" name="Google Shape;108;p11"/>
            <p:cNvSpPr/>
            <p:nvPr/>
          </p:nvSpPr>
          <p:spPr>
            <a:xfrm>
              <a:off x="5986462" y="2651125"/>
              <a:ext cx="1919287"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09" name="Google Shape;109;p11"/>
            <p:cNvCxnSpPr/>
            <p:nvPr/>
          </p:nvCxnSpPr>
          <p:spPr>
            <a:xfrm>
              <a:off x="5959475" y="1747837"/>
              <a:ext cx="0" cy="1100137"/>
            </a:xfrm>
            <a:prstGeom prst="straightConnector1">
              <a:avLst/>
            </a:prstGeom>
            <a:noFill/>
            <a:ln cap="flat" cmpd="sng" w="12700">
              <a:solidFill>
                <a:schemeClr val="dk1"/>
              </a:solidFill>
              <a:prstDash val="solid"/>
              <a:miter lim="8000"/>
              <a:headEnd len="sm" w="sm" type="none"/>
              <a:tailEnd len="sm" w="sm" type="none"/>
            </a:ln>
          </p:spPr>
        </p:cxnSp>
        <p:cxnSp>
          <p:nvCxnSpPr>
            <p:cNvPr id="110" name="Google Shape;110;p11"/>
            <p:cNvCxnSpPr/>
            <p:nvPr/>
          </p:nvCxnSpPr>
          <p:spPr>
            <a:xfrm>
              <a:off x="7924800" y="1751012"/>
              <a:ext cx="0" cy="1100137"/>
            </a:xfrm>
            <a:prstGeom prst="straightConnector1">
              <a:avLst/>
            </a:prstGeom>
            <a:noFill/>
            <a:ln cap="flat" cmpd="sng" w="12700">
              <a:solidFill>
                <a:schemeClr val="dk1"/>
              </a:solidFill>
              <a:prstDash val="solid"/>
              <a:miter lim="8000"/>
              <a:headEnd len="sm" w="sm" type="none"/>
              <a:tailEnd len="sm" w="sm" type="none"/>
            </a:ln>
          </p:spPr>
        </p:cxnSp>
      </p:grpSp>
      <p:sp>
        <p:nvSpPr>
          <p:cNvPr id="111" name="Google Shape;111;p11"/>
          <p:cNvSpPr txBox="1"/>
          <p:nvPr/>
        </p:nvSpPr>
        <p:spPr>
          <a:xfrm>
            <a:off x="5649912" y="1882775"/>
            <a:ext cx="1711325" cy="8223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Data </a:t>
            </a:r>
            <a:endParaRPr/>
          </a:p>
          <a:p>
            <a:pPr indent="0" lvl="0" marL="0" marR="0" rtl="0" algn="ctr">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Warehouse</a:t>
            </a:r>
            <a:endParaRPr/>
          </a:p>
        </p:txBody>
      </p:sp>
      <p:sp>
        <p:nvSpPr>
          <p:cNvPr id="112" name="Google Shape;112;p11"/>
          <p:cNvSpPr/>
          <p:nvPr/>
        </p:nvSpPr>
        <p:spPr>
          <a:xfrm>
            <a:off x="4794250"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Customers</a:t>
            </a:r>
            <a:endParaRPr/>
          </a:p>
        </p:txBody>
      </p:sp>
      <p:sp>
        <p:nvSpPr>
          <p:cNvPr id="113" name="Google Shape;113;p11"/>
          <p:cNvSpPr/>
          <p:nvPr/>
        </p:nvSpPr>
        <p:spPr>
          <a:xfrm>
            <a:off x="4471987" y="1447800"/>
            <a:ext cx="74612" cy="4711700"/>
          </a:xfrm>
          <a:prstGeom prst="rect">
            <a:avLst/>
          </a:prstGeom>
          <a:solidFill>
            <a:srgbClr val="990033"/>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4" name="Google Shape;114;p11"/>
          <p:cNvSpPr/>
          <p:nvPr/>
        </p:nvSpPr>
        <p:spPr>
          <a:xfrm>
            <a:off x="6926262"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Products</a:t>
            </a:r>
            <a:endParaRPr/>
          </a:p>
        </p:txBody>
      </p:sp>
      <p:sp>
        <p:nvSpPr>
          <p:cNvPr id="115" name="Google Shape;115;p11"/>
          <p:cNvSpPr/>
          <p:nvPr/>
        </p:nvSpPr>
        <p:spPr>
          <a:xfrm>
            <a:off x="4794250" y="48768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Regions</a:t>
            </a:r>
            <a:endParaRPr/>
          </a:p>
        </p:txBody>
      </p:sp>
      <p:sp>
        <p:nvSpPr>
          <p:cNvPr id="116" name="Google Shape;116;p11"/>
          <p:cNvSpPr/>
          <p:nvPr/>
        </p:nvSpPr>
        <p:spPr>
          <a:xfrm>
            <a:off x="7002462" y="4800600"/>
            <a:ext cx="18938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Time</a:t>
            </a:r>
            <a:endParaRPr/>
          </a:p>
        </p:txBody>
      </p:sp>
      <p:sp>
        <p:nvSpPr>
          <p:cNvPr id="117" name="Google Shape;117;p11"/>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Focus is on Subject Areas rather than Applications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4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67" name="Google Shape;767;p4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Overview</a:t>
            </a:r>
            <a:endParaRPr/>
          </a:p>
        </p:txBody>
      </p:sp>
      <p:pic>
        <p:nvPicPr>
          <p:cNvPr id="768" name="Google Shape;768;p47"/>
          <p:cNvPicPr preferRelativeResize="0"/>
          <p:nvPr/>
        </p:nvPicPr>
        <p:blipFill rotWithShape="1">
          <a:blip r:embed="rId3">
            <a:alphaModFix/>
          </a:blip>
          <a:srcRect b="0" l="0" r="0" t="0"/>
          <a:stretch/>
        </p:blipFill>
        <p:spPr>
          <a:xfrm>
            <a:off x="0" y="1219200"/>
            <a:ext cx="8991600" cy="502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p4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74" name="Google Shape;774;p4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Role in Business</a:t>
            </a:r>
            <a:endParaRPr/>
          </a:p>
        </p:txBody>
      </p:sp>
      <p:pic>
        <p:nvPicPr>
          <p:cNvPr id="775" name="Google Shape;775;p48"/>
          <p:cNvPicPr preferRelativeResize="0"/>
          <p:nvPr/>
        </p:nvPicPr>
        <p:blipFill rotWithShape="1">
          <a:blip r:embed="rId3">
            <a:alphaModFix/>
          </a:blip>
          <a:srcRect b="0" l="0" r="0" t="0"/>
          <a:stretch/>
        </p:blipFill>
        <p:spPr>
          <a:xfrm>
            <a:off x="304800" y="1143000"/>
            <a:ext cx="8153400" cy="3962400"/>
          </a:xfrm>
          <a:prstGeom prst="rect">
            <a:avLst/>
          </a:prstGeom>
          <a:noFill/>
          <a:ln>
            <a:noFill/>
          </a:ln>
        </p:spPr>
      </p:pic>
      <p:pic>
        <p:nvPicPr>
          <p:cNvPr id="776" name="Google Shape;776;p48"/>
          <p:cNvPicPr preferRelativeResize="0"/>
          <p:nvPr/>
        </p:nvPicPr>
        <p:blipFill rotWithShape="1">
          <a:blip r:embed="rId4">
            <a:alphaModFix/>
          </a:blip>
          <a:srcRect b="0" l="0" r="0" t="0"/>
          <a:stretch/>
        </p:blipFill>
        <p:spPr>
          <a:xfrm>
            <a:off x="228600" y="5257800"/>
            <a:ext cx="8763000" cy="99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0" name="Shape 780"/>
        <p:cNvGrpSpPr/>
        <p:nvPr/>
      </p:nvGrpSpPr>
      <p:grpSpPr>
        <a:xfrm>
          <a:off x="0" y="0"/>
          <a:ext cx="0" cy="0"/>
          <a:chOff x="0" y="0"/>
          <a:chExt cx="0" cy="0"/>
        </a:xfrm>
      </p:grpSpPr>
      <p:sp>
        <p:nvSpPr>
          <p:cNvPr id="781" name="Google Shape;781;p4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82" name="Google Shape;782;p4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a:t>
            </a:r>
            <a:endParaRPr/>
          </a:p>
        </p:txBody>
      </p:sp>
      <p:pic>
        <p:nvPicPr>
          <p:cNvPr id="783" name="Google Shape;783;p49"/>
          <p:cNvPicPr preferRelativeResize="0"/>
          <p:nvPr/>
        </p:nvPicPr>
        <p:blipFill rotWithShape="1">
          <a:blip r:embed="rId3">
            <a:alphaModFix/>
          </a:blip>
          <a:srcRect b="0" l="0" r="0" t="0"/>
          <a:stretch/>
        </p:blipFill>
        <p:spPr>
          <a:xfrm>
            <a:off x="685800" y="1219200"/>
            <a:ext cx="7772400" cy="3124200"/>
          </a:xfrm>
          <a:prstGeom prst="rect">
            <a:avLst/>
          </a:prstGeom>
          <a:noFill/>
          <a:ln>
            <a:noFill/>
          </a:ln>
        </p:spPr>
      </p:pic>
      <p:pic>
        <p:nvPicPr>
          <p:cNvPr id="784" name="Google Shape;784;p49"/>
          <p:cNvPicPr preferRelativeResize="0"/>
          <p:nvPr/>
        </p:nvPicPr>
        <p:blipFill rotWithShape="1">
          <a:blip r:embed="rId4">
            <a:alphaModFix/>
          </a:blip>
          <a:srcRect b="0" l="0" r="0" t="0"/>
          <a:stretch/>
        </p:blipFill>
        <p:spPr>
          <a:xfrm>
            <a:off x="152400" y="5075237"/>
            <a:ext cx="8534400" cy="6397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5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90" name="Google Shape;790;p5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 Contd.. </a:t>
            </a:r>
            <a:endParaRPr/>
          </a:p>
        </p:txBody>
      </p:sp>
      <p:pic>
        <p:nvPicPr>
          <p:cNvPr id="791" name="Google Shape;791;p50"/>
          <p:cNvPicPr preferRelativeResize="0"/>
          <p:nvPr/>
        </p:nvPicPr>
        <p:blipFill rotWithShape="1">
          <a:blip r:embed="rId3">
            <a:alphaModFix/>
          </a:blip>
          <a:srcRect b="0" l="0" r="0" t="0"/>
          <a:stretch/>
        </p:blipFill>
        <p:spPr>
          <a:xfrm>
            <a:off x="685800" y="1295400"/>
            <a:ext cx="8077200" cy="3505200"/>
          </a:xfrm>
          <a:prstGeom prst="rect">
            <a:avLst/>
          </a:prstGeom>
          <a:noFill/>
          <a:ln>
            <a:noFill/>
          </a:ln>
        </p:spPr>
      </p:pic>
      <p:pic>
        <p:nvPicPr>
          <p:cNvPr id="792" name="Google Shape;792;p50"/>
          <p:cNvPicPr preferRelativeResize="0"/>
          <p:nvPr/>
        </p:nvPicPr>
        <p:blipFill rotWithShape="1">
          <a:blip r:embed="rId4">
            <a:alphaModFix/>
          </a:blip>
          <a:srcRect b="0" l="0" r="0" t="0"/>
          <a:stretch/>
        </p:blipFill>
        <p:spPr>
          <a:xfrm>
            <a:off x="152400" y="4953000"/>
            <a:ext cx="8839200" cy="129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6" name="Shape 796"/>
        <p:cNvGrpSpPr/>
        <p:nvPr/>
      </p:nvGrpSpPr>
      <p:grpSpPr>
        <a:xfrm>
          <a:off x="0" y="0"/>
          <a:ext cx="0" cy="0"/>
          <a:chOff x="0" y="0"/>
          <a:chExt cx="0" cy="0"/>
        </a:xfrm>
      </p:grpSpPr>
      <p:sp>
        <p:nvSpPr>
          <p:cNvPr id="797" name="Google Shape;797;p5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98" name="Google Shape;798;p51"/>
          <p:cNvSpPr txBox="1"/>
          <p:nvPr/>
        </p:nvSpPr>
        <p:spPr>
          <a:xfrm>
            <a:off x="1965325" y="2911475"/>
            <a:ext cx="48736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Data Modeling Overview</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 name="Shape 803"/>
        <p:cNvGrpSpPr/>
        <p:nvPr/>
      </p:nvGrpSpPr>
      <p:grpSpPr>
        <a:xfrm>
          <a:off x="0" y="0"/>
          <a:ext cx="0" cy="0"/>
          <a:chOff x="0" y="0"/>
          <a:chExt cx="0" cy="0"/>
        </a:xfrm>
      </p:grpSpPr>
      <p:sp>
        <p:nvSpPr>
          <p:cNvPr id="804" name="Google Shape;804;p5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05" name="Google Shape;805;p5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User Views</a:t>
            </a:r>
            <a:endParaRPr/>
          </a:p>
        </p:txBody>
      </p:sp>
      <p:pic>
        <p:nvPicPr>
          <p:cNvPr id="806" name="Google Shape;806;p52"/>
          <p:cNvPicPr preferRelativeResize="0"/>
          <p:nvPr/>
        </p:nvPicPr>
        <p:blipFill rotWithShape="1">
          <a:blip r:embed="rId3">
            <a:alphaModFix/>
          </a:blip>
          <a:srcRect b="0" l="0" r="0" t="0"/>
          <a:stretch/>
        </p:blipFill>
        <p:spPr>
          <a:xfrm>
            <a:off x="0" y="1295400"/>
            <a:ext cx="9144000" cy="4953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0" name="Shape 810"/>
        <p:cNvGrpSpPr/>
        <p:nvPr/>
      </p:nvGrpSpPr>
      <p:grpSpPr>
        <a:xfrm>
          <a:off x="0" y="0"/>
          <a:ext cx="0" cy="0"/>
          <a:chOff x="0" y="0"/>
          <a:chExt cx="0" cy="0"/>
        </a:xfrm>
      </p:grpSpPr>
      <p:sp>
        <p:nvSpPr>
          <p:cNvPr id="811" name="Google Shape;811;p5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12" name="Google Shape;812;p5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Types of Data Models</a:t>
            </a:r>
            <a:endParaRPr/>
          </a:p>
        </p:txBody>
      </p:sp>
      <p:sp>
        <p:nvSpPr>
          <p:cNvPr id="813" name="Google Shape;813;p53"/>
          <p:cNvSpPr txBox="1"/>
          <p:nvPr/>
        </p:nvSpPr>
        <p:spPr>
          <a:xfrm>
            <a:off x="5603875" y="3748087"/>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Implementers</a:t>
            </a:r>
            <a:endParaRPr/>
          </a:p>
        </p:txBody>
      </p:sp>
      <p:grpSp>
        <p:nvGrpSpPr>
          <p:cNvPr id="814" name="Google Shape;814;p53"/>
          <p:cNvGrpSpPr/>
          <p:nvPr/>
        </p:nvGrpSpPr>
        <p:grpSpPr>
          <a:xfrm>
            <a:off x="152400" y="1371600"/>
            <a:ext cx="6740525" cy="2895600"/>
            <a:chOff x="1031875" y="1371600"/>
            <a:chExt cx="6740525" cy="2895600"/>
          </a:xfrm>
        </p:grpSpPr>
        <p:sp>
          <p:nvSpPr>
            <p:cNvPr id="815" name="Google Shape;815;p53"/>
            <p:cNvSpPr/>
            <p:nvPr/>
          </p:nvSpPr>
          <p:spPr>
            <a:xfrm>
              <a:off x="1031875" y="1371600"/>
              <a:ext cx="5715000" cy="2895600"/>
            </a:xfrm>
            <a:prstGeom prst="triangle">
              <a:avLst>
                <a:gd fmla="val 50000" name="adj"/>
              </a:avLst>
            </a:prstGeom>
            <a:gradFill>
              <a:gsLst>
                <a:gs pos="0">
                  <a:srgbClr val="FFFFFF"/>
                </a:gs>
                <a:gs pos="100000">
                  <a:srgbClr val="F8E8A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816" name="Google Shape;816;p53"/>
            <p:cNvCxnSpPr/>
            <p:nvPr/>
          </p:nvCxnSpPr>
          <p:spPr>
            <a:xfrm>
              <a:off x="2608262" y="2638425"/>
              <a:ext cx="2562225" cy="0"/>
            </a:xfrm>
            <a:prstGeom prst="straightConnector1">
              <a:avLst/>
            </a:prstGeom>
            <a:noFill/>
            <a:ln cap="flat" cmpd="sng" w="9525">
              <a:solidFill>
                <a:srgbClr val="000000"/>
              </a:solidFill>
              <a:prstDash val="solid"/>
              <a:miter lim="8000"/>
              <a:headEnd len="sm" w="sm" type="none"/>
              <a:tailEnd len="sm" w="sm" type="none"/>
            </a:ln>
          </p:spPr>
        </p:cxnSp>
        <p:cxnSp>
          <p:nvCxnSpPr>
            <p:cNvPr id="817" name="Google Shape;817;p53"/>
            <p:cNvCxnSpPr/>
            <p:nvPr/>
          </p:nvCxnSpPr>
          <p:spPr>
            <a:xfrm>
              <a:off x="1820862" y="3543300"/>
              <a:ext cx="4137025" cy="0"/>
            </a:xfrm>
            <a:prstGeom prst="straightConnector1">
              <a:avLst/>
            </a:prstGeom>
            <a:noFill/>
            <a:ln cap="flat" cmpd="sng" w="9525">
              <a:solidFill>
                <a:srgbClr val="000000"/>
              </a:solidFill>
              <a:prstDash val="solid"/>
              <a:miter lim="8000"/>
              <a:headEnd len="sm" w="sm" type="none"/>
              <a:tailEnd len="sm" w="sm" type="none"/>
            </a:ln>
          </p:spPr>
        </p:cxnSp>
        <p:sp>
          <p:nvSpPr>
            <p:cNvPr id="818" name="Google Shape;818;p53"/>
            <p:cNvSpPr txBox="1"/>
            <p:nvPr/>
          </p:nvSpPr>
          <p:spPr>
            <a:xfrm>
              <a:off x="2805112" y="1914525"/>
              <a:ext cx="21685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Conceptual</a:t>
              </a:r>
              <a:endParaRPr/>
            </a:p>
          </p:txBody>
        </p:sp>
        <p:sp>
          <p:nvSpPr>
            <p:cNvPr id="819" name="Google Shape;819;p53"/>
            <p:cNvSpPr txBox="1"/>
            <p:nvPr/>
          </p:nvSpPr>
          <p:spPr>
            <a:xfrm>
              <a:off x="2805112" y="2819400"/>
              <a:ext cx="23653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Logical</a:t>
              </a:r>
              <a:endParaRPr/>
            </a:p>
          </p:txBody>
        </p:sp>
        <p:sp>
          <p:nvSpPr>
            <p:cNvPr id="820" name="Google Shape;820;p53"/>
            <p:cNvSpPr txBox="1"/>
            <p:nvPr/>
          </p:nvSpPr>
          <p:spPr>
            <a:xfrm>
              <a:off x="2608262" y="3724275"/>
              <a:ext cx="27590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Physical</a:t>
              </a:r>
              <a:endParaRPr/>
            </a:p>
          </p:txBody>
        </p:sp>
        <p:sp>
          <p:nvSpPr>
            <p:cNvPr id="821" name="Google Shape;821;p53"/>
            <p:cNvSpPr txBox="1"/>
            <p:nvPr/>
          </p:nvSpPr>
          <p:spPr>
            <a:xfrm>
              <a:off x="5603875" y="27432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Designers</a:t>
              </a:r>
              <a:endParaRPr/>
            </a:p>
          </p:txBody>
        </p:sp>
        <p:sp>
          <p:nvSpPr>
            <p:cNvPr id="822" name="Google Shape;822;p53"/>
            <p:cNvSpPr txBox="1"/>
            <p:nvPr/>
          </p:nvSpPr>
          <p:spPr>
            <a:xfrm>
              <a:off x="4841875" y="18288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Business Users</a:t>
              </a:r>
              <a:endParaRPr/>
            </a:p>
          </p:txBody>
        </p:sp>
      </p:grpSp>
      <p:sp>
        <p:nvSpPr>
          <p:cNvPr id="823" name="Google Shape;823;p53"/>
          <p:cNvSpPr txBox="1"/>
          <p:nvPr/>
        </p:nvSpPr>
        <p:spPr>
          <a:xfrm>
            <a:off x="0" y="5121275"/>
            <a:ext cx="9296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Multiple levels of abstraction, ranging from very general to highly specific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7" name="Shape 827"/>
        <p:cNvGrpSpPr/>
        <p:nvPr/>
      </p:nvGrpSpPr>
      <p:grpSpPr>
        <a:xfrm>
          <a:off x="0" y="0"/>
          <a:ext cx="0" cy="0"/>
          <a:chOff x="0" y="0"/>
          <a:chExt cx="0" cy="0"/>
        </a:xfrm>
      </p:grpSpPr>
      <p:sp>
        <p:nvSpPr>
          <p:cNvPr id="828" name="Google Shape;828;p5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29" name="Google Shape;829;p5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Conceptual Data Model</a:t>
            </a:r>
            <a:endParaRPr/>
          </a:p>
        </p:txBody>
      </p:sp>
      <p:sp>
        <p:nvSpPr>
          <p:cNvPr id="830" name="Google Shape;830;p54"/>
          <p:cNvSpPr txBox="1"/>
          <p:nvPr/>
        </p:nvSpPr>
        <p:spPr>
          <a:xfrm>
            <a:off x="441325" y="1360487"/>
            <a:ext cx="7813675" cy="30178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a:ea typeface="Arial"/>
                <a:cs typeface="Arial"/>
                <a:sym typeface="Arial"/>
              </a:rPr>
              <a:t>A Conceptual data model is :</a:t>
            </a:r>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Semantic layer representing business view</a:t>
            </a:r>
            <a:endParaRPr/>
          </a:p>
          <a:p>
            <a:pPr indent="0" lvl="1" marL="45720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High level model depicting core subject areas and key entities </a:t>
            </a:r>
            <a:endParaRPr/>
          </a:p>
          <a:p>
            <a:pPr indent="0" lvl="1" marL="45720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in each subject area</a:t>
            </a:r>
            <a:endParaRPr/>
          </a:p>
          <a:p>
            <a:pPr indent="0" lvl="1" marL="45720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Database and technology, organization independent</a:t>
            </a:r>
            <a:endParaRPr/>
          </a:p>
          <a:p>
            <a:pPr indent="0" lvl="0" marL="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4" name="Shape 834"/>
        <p:cNvGrpSpPr/>
        <p:nvPr/>
      </p:nvGrpSpPr>
      <p:grpSpPr>
        <a:xfrm>
          <a:off x="0" y="0"/>
          <a:ext cx="0" cy="0"/>
          <a:chOff x="0" y="0"/>
          <a:chExt cx="0" cy="0"/>
        </a:xfrm>
      </p:grpSpPr>
      <p:sp>
        <p:nvSpPr>
          <p:cNvPr id="835" name="Google Shape;835;p5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36" name="Google Shape;836;p5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Logical Data Model</a:t>
            </a:r>
            <a:endParaRPr/>
          </a:p>
        </p:txBody>
      </p:sp>
      <p:pic>
        <p:nvPicPr>
          <p:cNvPr id="837" name="Google Shape;837;p55"/>
          <p:cNvPicPr preferRelativeResize="0"/>
          <p:nvPr/>
        </p:nvPicPr>
        <p:blipFill rotWithShape="1">
          <a:blip r:embed="rId3">
            <a:alphaModFix/>
          </a:blip>
          <a:srcRect b="0" l="0" r="0" t="0"/>
          <a:stretch/>
        </p:blipFill>
        <p:spPr>
          <a:xfrm>
            <a:off x="0" y="1295400"/>
            <a:ext cx="8915400" cy="3581400"/>
          </a:xfrm>
          <a:prstGeom prst="rect">
            <a:avLst/>
          </a:prstGeom>
          <a:noFill/>
          <a:ln>
            <a:noFill/>
          </a:ln>
        </p:spPr>
      </p:pic>
      <p:pic>
        <p:nvPicPr>
          <p:cNvPr id="838" name="Google Shape;838;p55"/>
          <p:cNvPicPr preferRelativeResize="0"/>
          <p:nvPr/>
        </p:nvPicPr>
        <p:blipFill rotWithShape="1">
          <a:blip r:embed="rId4">
            <a:alphaModFix/>
          </a:blip>
          <a:srcRect b="0" l="0" r="0" t="0"/>
          <a:stretch/>
        </p:blipFill>
        <p:spPr>
          <a:xfrm>
            <a:off x="228600" y="5181600"/>
            <a:ext cx="8686800" cy="685800"/>
          </a:xfrm>
          <a:prstGeom prst="rect">
            <a:avLst/>
          </a:prstGeom>
          <a:noFill/>
          <a:ln>
            <a:noFill/>
          </a:ln>
        </p:spPr>
      </p:pic>
      <p:pic>
        <p:nvPicPr>
          <p:cNvPr id="839" name="Google Shape;839;p55"/>
          <p:cNvPicPr preferRelativeResize="0"/>
          <p:nvPr/>
        </p:nvPicPr>
        <p:blipFill rotWithShape="1">
          <a:blip r:embed="rId5">
            <a:alphaModFix/>
          </a:blip>
          <a:srcRect b="0" l="0" r="0" t="0"/>
          <a:stretch/>
        </p:blipFill>
        <p:spPr>
          <a:xfrm>
            <a:off x="228600" y="5867400"/>
            <a:ext cx="5486400" cy="38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3" name="Shape 843"/>
        <p:cNvGrpSpPr/>
        <p:nvPr/>
      </p:nvGrpSpPr>
      <p:grpSpPr>
        <a:xfrm>
          <a:off x="0" y="0"/>
          <a:ext cx="0" cy="0"/>
          <a:chOff x="0" y="0"/>
          <a:chExt cx="0" cy="0"/>
        </a:xfrm>
      </p:grpSpPr>
      <p:sp>
        <p:nvSpPr>
          <p:cNvPr id="844" name="Google Shape;844;p5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45" name="Google Shape;845;p5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Defining Business Rule</a:t>
            </a:r>
            <a:endParaRPr/>
          </a:p>
        </p:txBody>
      </p:sp>
      <p:pic>
        <p:nvPicPr>
          <p:cNvPr id="846" name="Google Shape;846;p56"/>
          <p:cNvPicPr preferRelativeResize="0"/>
          <p:nvPr/>
        </p:nvPicPr>
        <p:blipFill rotWithShape="1">
          <a:blip r:embed="rId3">
            <a:alphaModFix/>
          </a:blip>
          <a:srcRect b="0" l="0" r="0" t="0"/>
          <a:stretch/>
        </p:blipFill>
        <p:spPr>
          <a:xfrm>
            <a:off x="228600" y="1143000"/>
            <a:ext cx="8458200" cy="3048000"/>
          </a:xfrm>
          <a:prstGeom prst="rect">
            <a:avLst/>
          </a:prstGeom>
          <a:noFill/>
          <a:ln>
            <a:noFill/>
          </a:ln>
        </p:spPr>
      </p:pic>
      <p:pic>
        <p:nvPicPr>
          <p:cNvPr id="847" name="Google Shape;847;p56"/>
          <p:cNvPicPr preferRelativeResize="0"/>
          <p:nvPr/>
        </p:nvPicPr>
        <p:blipFill rotWithShape="1">
          <a:blip r:embed="rId4">
            <a:alphaModFix/>
          </a:blip>
          <a:srcRect b="0" l="0" r="0" t="0"/>
          <a:stretch/>
        </p:blipFill>
        <p:spPr>
          <a:xfrm>
            <a:off x="228600" y="4191000"/>
            <a:ext cx="8686800" cy="1447800"/>
          </a:xfrm>
          <a:prstGeom prst="rect">
            <a:avLst/>
          </a:prstGeom>
          <a:noFill/>
          <a:ln>
            <a:noFill/>
          </a:ln>
        </p:spPr>
      </p:pic>
      <p:pic>
        <p:nvPicPr>
          <p:cNvPr id="848" name="Google Shape;848;p56"/>
          <p:cNvPicPr preferRelativeResize="0"/>
          <p:nvPr/>
        </p:nvPicPr>
        <p:blipFill rotWithShape="1">
          <a:blip r:embed="rId5">
            <a:alphaModFix/>
          </a:blip>
          <a:srcRect b="0" l="0" r="0" t="0"/>
          <a:stretch/>
        </p:blipFill>
        <p:spPr>
          <a:xfrm>
            <a:off x="228600" y="5486400"/>
            <a:ext cx="1447800" cy="304800"/>
          </a:xfrm>
          <a:prstGeom prst="rect">
            <a:avLst/>
          </a:prstGeom>
          <a:noFill/>
          <a:ln>
            <a:noFill/>
          </a:ln>
        </p:spPr>
      </p:pic>
      <p:pic>
        <p:nvPicPr>
          <p:cNvPr id="849" name="Google Shape;849;p56"/>
          <p:cNvPicPr preferRelativeResize="0"/>
          <p:nvPr/>
        </p:nvPicPr>
        <p:blipFill rotWithShape="1">
          <a:blip r:embed="rId6">
            <a:alphaModFix/>
          </a:blip>
          <a:srcRect b="0" l="0" r="0" t="0"/>
          <a:stretch/>
        </p:blipFill>
        <p:spPr>
          <a:xfrm>
            <a:off x="609600" y="5791200"/>
            <a:ext cx="6477000" cy="304800"/>
          </a:xfrm>
          <a:prstGeom prst="rect">
            <a:avLst/>
          </a:prstGeom>
          <a:noFill/>
          <a:ln>
            <a:noFill/>
          </a:ln>
        </p:spPr>
      </p:pic>
      <p:pic>
        <p:nvPicPr>
          <p:cNvPr id="850" name="Google Shape;850;p56"/>
          <p:cNvPicPr preferRelativeResize="0"/>
          <p:nvPr/>
        </p:nvPicPr>
        <p:blipFill rotWithShape="1">
          <a:blip r:embed="rId7">
            <a:alphaModFix/>
          </a:blip>
          <a:srcRect b="0" l="0" r="0" t="0"/>
          <a:stretch/>
        </p:blipFill>
        <p:spPr>
          <a:xfrm>
            <a:off x="533400" y="6096000"/>
            <a:ext cx="7848600" cy="18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3" name="Google Shape;123;p1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Integrated - Characteristics of a Data Warehouse</a:t>
            </a:r>
            <a:endParaRPr/>
          </a:p>
        </p:txBody>
      </p:sp>
      <p:sp>
        <p:nvSpPr>
          <p:cNvPr id="124" name="Google Shape;124;p12"/>
          <p:cNvSpPr txBox="1"/>
          <p:nvPr/>
        </p:nvSpPr>
        <p:spPr>
          <a:xfrm>
            <a:off x="652462" y="1447800"/>
            <a:ext cx="7772400" cy="449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a:p>
        </p:txBody>
      </p:sp>
      <p:sp>
        <p:nvSpPr>
          <p:cNvPr id="125" name="Google Shape;125;p12"/>
          <p:cNvSpPr txBox="1"/>
          <p:nvPr/>
        </p:nvSpPr>
        <p:spPr>
          <a:xfrm>
            <a:off x="331787" y="1423987"/>
            <a:ext cx="4206875"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m,f</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- 1,0</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male,female</a:t>
            </a:r>
            <a:endParaRPr/>
          </a:p>
        </p:txBody>
      </p:sp>
      <p:sp>
        <p:nvSpPr>
          <p:cNvPr id="126" name="Google Shape;126;p12"/>
          <p:cNvSpPr txBox="1"/>
          <p:nvPr/>
        </p:nvSpPr>
        <p:spPr>
          <a:xfrm>
            <a:off x="331787" y="2566987"/>
            <a:ext cx="4205287"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balance dec fixed (13,2)</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balance pic 9(9)V99</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balance pic S9(7)V99 comp-3</a:t>
            </a:r>
            <a:endParaRPr/>
          </a:p>
        </p:txBody>
      </p:sp>
      <p:sp>
        <p:nvSpPr>
          <p:cNvPr id="127" name="Google Shape;127;p12"/>
          <p:cNvSpPr txBox="1"/>
          <p:nvPr/>
        </p:nvSpPr>
        <p:spPr>
          <a:xfrm>
            <a:off x="331787" y="3709987"/>
            <a:ext cx="279876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bal-on-hand</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current-balance</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cash-on-hand</a:t>
            </a:r>
            <a:endParaRPr/>
          </a:p>
        </p:txBody>
      </p:sp>
      <p:sp>
        <p:nvSpPr>
          <p:cNvPr id="128" name="Google Shape;128;p12"/>
          <p:cNvSpPr txBox="1"/>
          <p:nvPr/>
        </p:nvSpPr>
        <p:spPr>
          <a:xfrm>
            <a:off x="331787" y="4929187"/>
            <a:ext cx="271621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date (julian)</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date (yymmdd)</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date (absolute)</a:t>
            </a:r>
            <a:endParaRPr/>
          </a:p>
        </p:txBody>
      </p:sp>
      <p:cxnSp>
        <p:nvCxnSpPr>
          <p:cNvPr id="129" name="Google Shape;129;p12"/>
          <p:cNvCxnSpPr/>
          <p:nvPr/>
        </p:nvCxnSpPr>
        <p:spPr>
          <a:xfrm>
            <a:off x="2711450" y="16764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30" name="Google Shape;130;p12"/>
          <p:cNvCxnSpPr/>
          <p:nvPr/>
        </p:nvCxnSpPr>
        <p:spPr>
          <a:xfrm>
            <a:off x="2711450" y="1905000"/>
            <a:ext cx="4949825" cy="0"/>
          </a:xfrm>
          <a:prstGeom prst="straightConnector1">
            <a:avLst/>
          </a:prstGeom>
          <a:noFill/>
          <a:ln cap="flat" cmpd="sng" w="25400">
            <a:solidFill>
              <a:srgbClr val="CC3300"/>
            </a:solidFill>
            <a:prstDash val="solid"/>
            <a:miter lim="8000"/>
            <a:headEnd len="sm" w="sm" type="none"/>
            <a:tailEnd len="sm" w="sm" type="stealth"/>
          </a:ln>
        </p:spPr>
      </p:cxnSp>
      <p:cxnSp>
        <p:nvCxnSpPr>
          <p:cNvPr id="131" name="Google Shape;131;p12"/>
          <p:cNvCxnSpPr/>
          <p:nvPr/>
        </p:nvCxnSpPr>
        <p:spPr>
          <a:xfrm>
            <a:off x="4540250" y="27432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32" name="Google Shape;132;p12"/>
          <p:cNvCxnSpPr/>
          <p:nvPr/>
        </p:nvCxnSpPr>
        <p:spPr>
          <a:xfrm>
            <a:off x="2711450" y="21336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33" name="Google Shape;133;p12"/>
          <p:cNvCxnSpPr/>
          <p:nvPr/>
        </p:nvCxnSpPr>
        <p:spPr>
          <a:xfrm>
            <a:off x="3167062" y="38862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34" name="Google Shape;134;p12"/>
          <p:cNvCxnSpPr/>
          <p:nvPr/>
        </p:nvCxnSpPr>
        <p:spPr>
          <a:xfrm>
            <a:off x="3167062" y="4191000"/>
            <a:ext cx="4418012" cy="0"/>
          </a:xfrm>
          <a:prstGeom prst="straightConnector1">
            <a:avLst/>
          </a:prstGeom>
          <a:noFill/>
          <a:ln cap="flat" cmpd="sng" w="25400">
            <a:solidFill>
              <a:srgbClr val="CC3300"/>
            </a:solidFill>
            <a:prstDash val="solid"/>
            <a:miter lim="8000"/>
            <a:headEnd len="sm" w="sm" type="none"/>
            <a:tailEnd len="sm" w="sm" type="stealth"/>
          </a:ln>
        </p:spPr>
      </p:cxnSp>
      <p:cxnSp>
        <p:nvCxnSpPr>
          <p:cNvPr id="135" name="Google Shape;135;p12"/>
          <p:cNvCxnSpPr/>
          <p:nvPr/>
        </p:nvCxnSpPr>
        <p:spPr>
          <a:xfrm>
            <a:off x="3167062" y="44196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36" name="Google Shape;136;p12"/>
          <p:cNvCxnSpPr/>
          <p:nvPr/>
        </p:nvCxnSpPr>
        <p:spPr>
          <a:xfrm>
            <a:off x="4540250" y="3048000"/>
            <a:ext cx="3121025" cy="0"/>
          </a:xfrm>
          <a:prstGeom prst="straightConnector1">
            <a:avLst/>
          </a:prstGeom>
          <a:noFill/>
          <a:ln cap="flat" cmpd="sng" w="25400">
            <a:solidFill>
              <a:srgbClr val="CC3300"/>
            </a:solidFill>
            <a:prstDash val="solid"/>
            <a:miter lim="8000"/>
            <a:headEnd len="sm" w="sm" type="none"/>
            <a:tailEnd len="sm" w="sm" type="stealth"/>
          </a:ln>
        </p:spPr>
      </p:cxnSp>
      <p:cxnSp>
        <p:nvCxnSpPr>
          <p:cNvPr id="137" name="Google Shape;137;p12"/>
          <p:cNvCxnSpPr/>
          <p:nvPr/>
        </p:nvCxnSpPr>
        <p:spPr>
          <a:xfrm>
            <a:off x="4540250" y="33528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38" name="Google Shape;138;p12"/>
          <p:cNvCxnSpPr/>
          <p:nvPr/>
        </p:nvCxnSpPr>
        <p:spPr>
          <a:xfrm>
            <a:off x="3016250" y="5105400"/>
            <a:ext cx="3122612" cy="0"/>
          </a:xfrm>
          <a:prstGeom prst="straightConnector1">
            <a:avLst/>
          </a:prstGeom>
          <a:noFill/>
          <a:ln cap="flat" cmpd="sng" w="25400">
            <a:solidFill>
              <a:srgbClr val="CC3300"/>
            </a:solidFill>
            <a:prstDash val="solid"/>
            <a:miter lim="8000"/>
            <a:headEnd len="sm" w="sm" type="none"/>
            <a:tailEnd len="sm" w="sm" type="stealth"/>
          </a:ln>
        </p:spPr>
      </p:cxnSp>
      <p:cxnSp>
        <p:nvCxnSpPr>
          <p:cNvPr id="139" name="Google Shape;139;p12"/>
          <p:cNvCxnSpPr/>
          <p:nvPr/>
        </p:nvCxnSpPr>
        <p:spPr>
          <a:xfrm>
            <a:off x="3016250" y="5410200"/>
            <a:ext cx="4568825" cy="0"/>
          </a:xfrm>
          <a:prstGeom prst="straightConnector1">
            <a:avLst/>
          </a:prstGeom>
          <a:noFill/>
          <a:ln cap="flat" cmpd="sng" w="25400">
            <a:solidFill>
              <a:srgbClr val="CC3300"/>
            </a:solidFill>
            <a:prstDash val="solid"/>
            <a:miter lim="8000"/>
            <a:headEnd len="sm" w="sm" type="none"/>
            <a:tailEnd len="sm" w="sm" type="stealth"/>
          </a:ln>
        </p:spPr>
      </p:cxnSp>
      <p:cxnSp>
        <p:nvCxnSpPr>
          <p:cNvPr id="140" name="Google Shape;140;p12"/>
          <p:cNvCxnSpPr/>
          <p:nvPr/>
        </p:nvCxnSpPr>
        <p:spPr>
          <a:xfrm>
            <a:off x="3016250" y="5715000"/>
            <a:ext cx="3046412" cy="0"/>
          </a:xfrm>
          <a:prstGeom prst="straightConnector1">
            <a:avLst/>
          </a:prstGeom>
          <a:noFill/>
          <a:ln cap="flat" cmpd="sng" w="25400">
            <a:solidFill>
              <a:srgbClr val="CC3300"/>
            </a:solidFill>
            <a:prstDash val="solid"/>
            <a:miter lim="8000"/>
            <a:headEnd len="sm" w="sm" type="none"/>
            <a:tailEnd len="sm" w="sm" type="stealth"/>
          </a:ln>
        </p:spPr>
      </p:cxnSp>
      <p:sp>
        <p:nvSpPr>
          <p:cNvPr id="141" name="Google Shape;141;p12"/>
          <p:cNvSpPr txBox="1"/>
          <p:nvPr/>
        </p:nvSpPr>
        <p:spPr>
          <a:xfrm>
            <a:off x="7793037" y="1720850"/>
            <a:ext cx="54133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m,f</a:t>
            </a:r>
            <a:endParaRPr/>
          </a:p>
        </p:txBody>
      </p:sp>
      <p:sp>
        <p:nvSpPr>
          <p:cNvPr id="142" name="Google Shape;142;p12"/>
          <p:cNvSpPr txBox="1"/>
          <p:nvPr/>
        </p:nvSpPr>
        <p:spPr>
          <a:xfrm>
            <a:off x="7653337" y="2711450"/>
            <a:ext cx="1489075" cy="6413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balance dec </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fixed (13,2)</a:t>
            </a:r>
            <a:endParaRPr/>
          </a:p>
        </p:txBody>
      </p:sp>
      <p:sp>
        <p:nvSpPr>
          <p:cNvPr id="143" name="Google Shape;143;p12"/>
          <p:cNvSpPr txBox="1"/>
          <p:nvPr/>
        </p:nvSpPr>
        <p:spPr>
          <a:xfrm>
            <a:off x="7607300" y="5149850"/>
            <a:ext cx="14795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date (julian)</a:t>
            </a:r>
            <a:endParaRPr/>
          </a:p>
        </p:txBody>
      </p:sp>
      <p:sp>
        <p:nvSpPr>
          <p:cNvPr id="144" name="Google Shape;144;p12"/>
          <p:cNvSpPr txBox="1"/>
          <p:nvPr/>
        </p:nvSpPr>
        <p:spPr>
          <a:xfrm>
            <a:off x="7505700" y="3962400"/>
            <a:ext cx="163830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Current balance</a:t>
            </a:r>
            <a:endParaRPr/>
          </a:p>
        </p:txBody>
      </p:sp>
      <p:sp>
        <p:nvSpPr>
          <p:cNvPr id="145" name="Google Shape;145;p12"/>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Integrated View Is The Essence Of A Data Warehouse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4" name="Shape 854"/>
        <p:cNvGrpSpPr/>
        <p:nvPr/>
      </p:nvGrpSpPr>
      <p:grpSpPr>
        <a:xfrm>
          <a:off x="0" y="0"/>
          <a:ext cx="0" cy="0"/>
          <a:chOff x="0" y="0"/>
          <a:chExt cx="0" cy="0"/>
        </a:xfrm>
      </p:grpSpPr>
      <p:sp>
        <p:nvSpPr>
          <p:cNvPr id="855" name="Google Shape;855;p5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56" name="Google Shape;856;p5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Physical Data Model</a:t>
            </a:r>
            <a:endParaRPr/>
          </a:p>
        </p:txBody>
      </p:sp>
      <p:pic>
        <p:nvPicPr>
          <p:cNvPr id="857" name="Google Shape;857;p57"/>
          <p:cNvPicPr preferRelativeResize="0"/>
          <p:nvPr/>
        </p:nvPicPr>
        <p:blipFill rotWithShape="1">
          <a:blip r:embed="rId3">
            <a:alphaModFix/>
          </a:blip>
          <a:srcRect b="0" l="0" r="0" t="0"/>
          <a:stretch/>
        </p:blipFill>
        <p:spPr>
          <a:xfrm>
            <a:off x="76200" y="1371600"/>
            <a:ext cx="8001000" cy="2590800"/>
          </a:xfrm>
          <a:prstGeom prst="rect">
            <a:avLst/>
          </a:prstGeom>
          <a:noFill/>
          <a:ln>
            <a:noFill/>
          </a:ln>
        </p:spPr>
      </p:pic>
      <p:pic>
        <p:nvPicPr>
          <p:cNvPr id="858" name="Google Shape;858;p57"/>
          <p:cNvPicPr preferRelativeResize="0"/>
          <p:nvPr/>
        </p:nvPicPr>
        <p:blipFill rotWithShape="1">
          <a:blip r:embed="rId4">
            <a:alphaModFix/>
          </a:blip>
          <a:srcRect b="0" l="0" r="0" t="0"/>
          <a:stretch/>
        </p:blipFill>
        <p:spPr>
          <a:xfrm>
            <a:off x="152400" y="4038600"/>
            <a:ext cx="8610600" cy="1295400"/>
          </a:xfrm>
          <a:prstGeom prst="rect">
            <a:avLst/>
          </a:prstGeom>
          <a:noFill/>
          <a:ln>
            <a:noFill/>
          </a:ln>
        </p:spPr>
      </p:pic>
      <p:pic>
        <p:nvPicPr>
          <p:cNvPr id="859" name="Google Shape;859;p57"/>
          <p:cNvPicPr preferRelativeResize="0"/>
          <p:nvPr/>
        </p:nvPicPr>
        <p:blipFill rotWithShape="1">
          <a:blip r:embed="rId5">
            <a:alphaModFix/>
          </a:blip>
          <a:srcRect b="0" l="0" r="0" t="0"/>
          <a:stretch/>
        </p:blipFill>
        <p:spPr>
          <a:xfrm>
            <a:off x="152400" y="5334000"/>
            <a:ext cx="6248400" cy="381000"/>
          </a:xfrm>
          <a:prstGeom prst="rect">
            <a:avLst/>
          </a:prstGeom>
          <a:noFill/>
          <a:ln>
            <a:noFill/>
          </a:ln>
        </p:spPr>
      </p:pic>
      <p:pic>
        <p:nvPicPr>
          <p:cNvPr id="860" name="Google Shape;860;p57"/>
          <p:cNvPicPr preferRelativeResize="0"/>
          <p:nvPr/>
        </p:nvPicPr>
        <p:blipFill rotWithShape="1">
          <a:blip r:embed="rId6">
            <a:alphaModFix/>
          </a:blip>
          <a:srcRect b="0" l="0" r="0" t="0"/>
          <a:stretch/>
        </p:blipFill>
        <p:spPr>
          <a:xfrm>
            <a:off x="152400" y="5715000"/>
            <a:ext cx="6858000" cy="252412"/>
          </a:xfrm>
          <a:prstGeom prst="rect">
            <a:avLst/>
          </a:prstGeom>
          <a:noFill/>
          <a:ln>
            <a:noFill/>
          </a:ln>
        </p:spPr>
      </p:pic>
      <p:pic>
        <p:nvPicPr>
          <p:cNvPr id="861" name="Google Shape;861;p57"/>
          <p:cNvPicPr preferRelativeResize="0"/>
          <p:nvPr/>
        </p:nvPicPr>
        <p:blipFill rotWithShape="1">
          <a:blip r:embed="rId7">
            <a:alphaModFix/>
          </a:blip>
          <a:srcRect b="0" l="0" r="0" t="0"/>
          <a:stretch/>
        </p:blipFill>
        <p:spPr>
          <a:xfrm>
            <a:off x="152400" y="5991225"/>
            <a:ext cx="7696200" cy="333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 name="Shape 865"/>
        <p:cNvGrpSpPr/>
        <p:nvPr/>
      </p:nvGrpSpPr>
      <p:grpSpPr>
        <a:xfrm>
          <a:off x="0" y="0"/>
          <a:ext cx="0" cy="0"/>
          <a:chOff x="0" y="0"/>
          <a:chExt cx="0" cy="0"/>
        </a:xfrm>
      </p:grpSpPr>
      <p:sp>
        <p:nvSpPr>
          <p:cNvPr id="866" name="Google Shape;866;p5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67" name="Google Shape;867;p5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Benefits</a:t>
            </a:r>
            <a:endParaRPr/>
          </a:p>
        </p:txBody>
      </p:sp>
      <p:pic>
        <p:nvPicPr>
          <p:cNvPr id="868" name="Google Shape;868;p58"/>
          <p:cNvPicPr preferRelativeResize="0"/>
          <p:nvPr/>
        </p:nvPicPr>
        <p:blipFill rotWithShape="1">
          <a:blip r:embed="rId3">
            <a:alphaModFix/>
          </a:blip>
          <a:srcRect b="0" l="0" r="0" t="0"/>
          <a:stretch/>
        </p:blipFill>
        <p:spPr>
          <a:xfrm>
            <a:off x="0" y="1295400"/>
            <a:ext cx="8382000" cy="3505200"/>
          </a:xfrm>
          <a:prstGeom prst="rect">
            <a:avLst/>
          </a:prstGeom>
          <a:noFill/>
          <a:ln>
            <a:noFill/>
          </a:ln>
        </p:spPr>
      </p:pic>
      <p:pic>
        <p:nvPicPr>
          <p:cNvPr id="869" name="Google Shape;869;p58"/>
          <p:cNvPicPr preferRelativeResize="0"/>
          <p:nvPr/>
        </p:nvPicPr>
        <p:blipFill rotWithShape="1">
          <a:blip r:embed="rId4">
            <a:alphaModFix/>
          </a:blip>
          <a:srcRect b="0" l="0" r="0" t="0"/>
          <a:stretch/>
        </p:blipFill>
        <p:spPr>
          <a:xfrm>
            <a:off x="228600" y="4876800"/>
            <a:ext cx="8077200" cy="1447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3" name="Shape 873"/>
        <p:cNvGrpSpPr/>
        <p:nvPr/>
      </p:nvGrpSpPr>
      <p:grpSpPr>
        <a:xfrm>
          <a:off x="0" y="0"/>
          <a:ext cx="0" cy="0"/>
          <a:chOff x="0" y="0"/>
          <a:chExt cx="0" cy="0"/>
        </a:xfrm>
      </p:grpSpPr>
      <p:sp>
        <p:nvSpPr>
          <p:cNvPr id="874" name="Google Shape;874;p5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75" name="Google Shape;875;p5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Uses of Data Model</a:t>
            </a:r>
            <a:endParaRPr/>
          </a:p>
        </p:txBody>
      </p:sp>
      <p:pic>
        <p:nvPicPr>
          <p:cNvPr id="876" name="Google Shape;876;p59"/>
          <p:cNvPicPr preferRelativeResize="0"/>
          <p:nvPr/>
        </p:nvPicPr>
        <p:blipFill rotWithShape="1">
          <a:blip r:embed="rId3">
            <a:alphaModFix/>
          </a:blip>
          <a:srcRect b="0" l="0" r="0" t="0"/>
          <a:stretch/>
        </p:blipFill>
        <p:spPr>
          <a:xfrm>
            <a:off x="228600" y="1295400"/>
            <a:ext cx="8229600" cy="3276600"/>
          </a:xfrm>
          <a:prstGeom prst="rect">
            <a:avLst/>
          </a:prstGeom>
          <a:noFill/>
          <a:ln>
            <a:noFill/>
          </a:ln>
        </p:spPr>
      </p:pic>
      <p:pic>
        <p:nvPicPr>
          <p:cNvPr id="877" name="Google Shape;877;p59"/>
          <p:cNvPicPr preferRelativeResize="0"/>
          <p:nvPr/>
        </p:nvPicPr>
        <p:blipFill rotWithShape="1">
          <a:blip r:embed="rId4">
            <a:alphaModFix/>
          </a:blip>
          <a:srcRect b="0" l="0" r="0" t="0"/>
          <a:stretch/>
        </p:blipFill>
        <p:spPr>
          <a:xfrm>
            <a:off x="228600" y="5105400"/>
            <a:ext cx="8610600" cy="121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1" name="Shape 881"/>
        <p:cNvGrpSpPr/>
        <p:nvPr/>
      </p:nvGrpSpPr>
      <p:grpSpPr>
        <a:xfrm>
          <a:off x="0" y="0"/>
          <a:ext cx="0" cy="0"/>
          <a:chOff x="0" y="0"/>
          <a:chExt cx="0" cy="0"/>
        </a:xfrm>
      </p:grpSpPr>
      <p:sp>
        <p:nvSpPr>
          <p:cNvPr id="882" name="Google Shape;882;p6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83" name="Google Shape;883;p60"/>
          <p:cNvSpPr txBox="1"/>
          <p:nvPr/>
        </p:nvSpPr>
        <p:spPr>
          <a:xfrm>
            <a:off x="990600" y="2682875"/>
            <a:ext cx="6992937"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Data Modeling – Terms &amp; Concepts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7" name="Shape 887"/>
        <p:cNvGrpSpPr/>
        <p:nvPr/>
      </p:nvGrpSpPr>
      <p:grpSpPr>
        <a:xfrm>
          <a:off x="0" y="0"/>
          <a:ext cx="0" cy="0"/>
          <a:chOff x="0" y="0"/>
          <a:chExt cx="0" cy="0"/>
        </a:xfrm>
      </p:grpSpPr>
      <p:sp>
        <p:nvSpPr>
          <p:cNvPr id="888" name="Google Shape;888;p6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89" name="Google Shape;889;p6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Basic Constructs</a:t>
            </a:r>
            <a:endParaRPr/>
          </a:p>
        </p:txBody>
      </p:sp>
      <p:pic>
        <p:nvPicPr>
          <p:cNvPr id="890" name="Google Shape;890;p61"/>
          <p:cNvPicPr preferRelativeResize="0"/>
          <p:nvPr/>
        </p:nvPicPr>
        <p:blipFill rotWithShape="1">
          <a:blip r:embed="rId3">
            <a:alphaModFix/>
          </a:blip>
          <a:srcRect b="0" l="0" r="0" t="0"/>
          <a:stretch/>
        </p:blipFill>
        <p:spPr>
          <a:xfrm>
            <a:off x="304800" y="1371600"/>
            <a:ext cx="8610600" cy="4876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4" name="Shape 894"/>
        <p:cNvGrpSpPr/>
        <p:nvPr/>
      </p:nvGrpSpPr>
      <p:grpSpPr>
        <a:xfrm>
          <a:off x="0" y="0"/>
          <a:ext cx="0" cy="0"/>
          <a:chOff x="0" y="0"/>
          <a:chExt cx="0" cy="0"/>
        </a:xfrm>
      </p:grpSpPr>
      <p:sp>
        <p:nvSpPr>
          <p:cNvPr id="895" name="Google Shape;895;p6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96" name="Google Shape;896;p6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a:t>
            </a:r>
            <a:endParaRPr/>
          </a:p>
        </p:txBody>
      </p:sp>
      <p:pic>
        <p:nvPicPr>
          <p:cNvPr id="897" name="Google Shape;897;p62"/>
          <p:cNvPicPr preferRelativeResize="0"/>
          <p:nvPr/>
        </p:nvPicPr>
        <p:blipFill rotWithShape="1">
          <a:blip r:embed="rId3">
            <a:alphaModFix/>
          </a:blip>
          <a:srcRect b="0" l="0" r="0" t="0"/>
          <a:stretch/>
        </p:blipFill>
        <p:spPr>
          <a:xfrm>
            <a:off x="76200" y="1295400"/>
            <a:ext cx="8686800" cy="3810000"/>
          </a:xfrm>
          <a:prstGeom prst="rect">
            <a:avLst/>
          </a:prstGeom>
          <a:noFill/>
          <a:ln>
            <a:noFill/>
          </a:ln>
        </p:spPr>
      </p:pic>
      <p:pic>
        <p:nvPicPr>
          <p:cNvPr id="898" name="Google Shape;898;p62"/>
          <p:cNvPicPr preferRelativeResize="0"/>
          <p:nvPr/>
        </p:nvPicPr>
        <p:blipFill rotWithShape="1">
          <a:blip r:embed="rId4">
            <a:alphaModFix/>
          </a:blip>
          <a:srcRect b="0" l="0" r="0" t="0"/>
          <a:stretch/>
        </p:blipFill>
        <p:spPr>
          <a:xfrm>
            <a:off x="228600" y="5310187"/>
            <a:ext cx="8686800" cy="109061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2" name="Shape 902"/>
        <p:cNvGrpSpPr/>
        <p:nvPr/>
      </p:nvGrpSpPr>
      <p:grpSpPr>
        <a:xfrm>
          <a:off x="0" y="0"/>
          <a:ext cx="0" cy="0"/>
          <a:chOff x="0" y="0"/>
          <a:chExt cx="0" cy="0"/>
        </a:xfrm>
      </p:grpSpPr>
      <p:sp>
        <p:nvSpPr>
          <p:cNvPr id="903" name="Google Shape;903;p6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04" name="Google Shape;904;p6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Entity Type Selection</a:t>
            </a:r>
            <a:endParaRPr/>
          </a:p>
        </p:txBody>
      </p:sp>
      <p:pic>
        <p:nvPicPr>
          <p:cNvPr id="905" name="Google Shape;905;p63"/>
          <p:cNvPicPr preferRelativeResize="0"/>
          <p:nvPr/>
        </p:nvPicPr>
        <p:blipFill rotWithShape="1">
          <a:blip r:embed="rId3">
            <a:alphaModFix/>
          </a:blip>
          <a:srcRect b="0" l="0" r="0" t="0"/>
          <a:stretch/>
        </p:blipFill>
        <p:spPr>
          <a:xfrm>
            <a:off x="228600" y="1260475"/>
            <a:ext cx="8458200" cy="3311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p6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12" name="Google Shape;912;p6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Common Mistakes in Entity Type Selection</a:t>
            </a:r>
            <a:endParaRPr/>
          </a:p>
        </p:txBody>
      </p:sp>
      <p:pic>
        <p:nvPicPr>
          <p:cNvPr id="913" name="Google Shape;913;p64"/>
          <p:cNvPicPr preferRelativeResize="0"/>
          <p:nvPr/>
        </p:nvPicPr>
        <p:blipFill rotWithShape="1">
          <a:blip r:embed="rId3">
            <a:alphaModFix/>
          </a:blip>
          <a:srcRect b="0" l="0" r="0" t="0"/>
          <a:stretch/>
        </p:blipFill>
        <p:spPr>
          <a:xfrm>
            <a:off x="228600" y="1295400"/>
            <a:ext cx="8077200" cy="3352800"/>
          </a:xfrm>
          <a:prstGeom prst="rect">
            <a:avLst/>
          </a:prstGeom>
          <a:noFill/>
          <a:ln>
            <a:noFill/>
          </a:ln>
        </p:spPr>
      </p:pic>
      <p:pic>
        <p:nvPicPr>
          <p:cNvPr id="914" name="Google Shape;914;p64"/>
          <p:cNvPicPr preferRelativeResize="0"/>
          <p:nvPr/>
        </p:nvPicPr>
        <p:blipFill rotWithShape="1">
          <a:blip r:embed="rId4">
            <a:alphaModFix/>
          </a:blip>
          <a:srcRect b="0" l="0" r="0" t="0"/>
          <a:stretch/>
        </p:blipFill>
        <p:spPr>
          <a:xfrm>
            <a:off x="228600" y="4648200"/>
            <a:ext cx="8686800" cy="1600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8" name="Shape 918"/>
        <p:cNvGrpSpPr/>
        <p:nvPr/>
      </p:nvGrpSpPr>
      <p:grpSpPr>
        <a:xfrm>
          <a:off x="0" y="0"/>
          <a:ext cx="0" cy="0"/>
          <a:chOff x="0" y="0"/>
          <a:chExt cx="0" cy="0"/>
        </a:xfrm>
      </p:grpSpPr>
      <p:sp>
        <p:nvSpPr>
          <p:cNvPr id="919" name="Google Shape;919;p6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20" name="Google Shape;920;p6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Metadata</a:t>
            </a:r>
            <a:endParaRPr/>
          </a:p>
        </p:txBody>
      </p:sp>
      <p:pic>
        <p:nvPicPr>
          <p:cNvPr id="921" name="Google Shape;921;p65"/>
          <p:cNvPicPr preferRelativeResize="0"/>
          <p:nvPr/>
        </p:nvPicPr>
        <p:blipFill rotWithShape="1">
          <a:blip r:embed="rId3">
            <a:alphaModFix/>
          </a:blip>
          <a:srcRect b="0" l="0" r="0" t="0"/>
          <a:stretch/>
        </p:blipFill>
        <p:spPr>
          <a:xfrm>
            <a:off x="152400" y="1524000"/>
            <a:ext cx="8763000" cy="2971800"/>
          </a:xfrm>
          <a:prstGeom prst="rect">
            <a:avLst/>
          </a:prstGeom>
          <a:noFill/>
          <a:ln>
            <a:noFill/>
          </a:ln>
        </p:spPr>
      </p:pic>
      <p:pic>
        <p:nvPicPr>
          <p:cNvPr id="922" name="Google Shape;922;p65"/>
          <p:cNvPicPr preferRelativeResize="0"/>
          <p:nvPr/>
        </p:nvPicPr>
        <p:blipFill rotWithShape="1">
          <a:blip r:embed="rId4">
            <a:alphaModFix/>
          </a:blip>
          <a:srcRect b="0" l="0" r="0" t="0"/>
          <a:stretch/>
        </p:blipFill>
        <p:spPr>
          <a:xfrm>
            <a:off x="304800" y="5029200"/>
            <a:ext cx="8534400" cy="1247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6" name="Shape 926"/>
        <p:cNvGrpSpPr/>
        <p:nvPr/>
      </p:nvGrpSpPr>
      <p:grpSpPr>
        <a:xfrm>
          <a:off x="0" y="0"/>
          <a:ext cx="0" cy="0"/>
          <a:chOff x="0" y="0"/>
          <a:chExt cx="0" cy="0"/>
        </a:xfrm>
      </p:grpSpPr>
      <p:sp>
        <p:nvSpPr>
          <p:cNvPr id="927" name="Google Shape;927;p6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28" name="Google Shape;928;p6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Metadata for Entity Type</a:t>
            </a:r>
            <a:endParaRPr/>
          </a:p>
        </p:txBody>
      </p:sp>
      <p:pic>
        <p:nvPicPr>
          <p:cNvPr id="929" name="Google Shape;929;p66"/>
          <p:cNvPicPr preferRelativeResize="0"/>
          <p:nvPr/>
        </p:nvPicPr>
        <p:blipFill rotWithShape="1">
          <a:blip r:embed="rId3">
            <a:alphaModFix/>
          </a:blip>
          <a:srcRect b="0" l="0" r="0" t="0"/>
          <a:stretch/>
        </p:blipFill>
        <p:spPr>
          <a:xfrm>
            <a:off x="228600" y="1295400"/>
            <a:ext cx="8839200" cy="477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1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1" name="Google Shape;151;p13"/>
          <p:cNvSpPr txBox="1"/>
          <p:nvPr>
            <p:ph type="title"/>
          </p:nvPr>
        </p:nvSpPr>
        <p:spPr>
          <a:xfrm>
            <a:off x="0" y="381000"/>
            <a:ext cx="7924800" cy="6096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Characteristics of a Data Warehouse</a:t>
            </a:r>
            <a:endParaRPr/>
          </a:p>
        </p:txBody>
      </p:sp>
      <p:pic>
        <p:nvPicPr>
          <p:cNvPr id="152" name="Google Shape;152;p13"/>
          <p:cNvPicPr preferRelativeResize="0"/>
          <p:nvPr/>
        </p:nvPicPr>
        <p:blipFill rotWithShape="1">
          <a:blip r:embed="rId3">
            <a:alphaModFix/>
          </a:blip>
          <a:srcRect b="0" l="0" r="0" t="0"/>
          <a:stretch/>
        </p:blipFill>
        <p:spPr>
          <a:xfrm>
            <a:off x="69850" y="1593850"/>
            <a:ext cx="4349750" cy="2749550"/>
          </a:xfrm>
          <a:prstGeom prst="rect">
            <a:avLst/>
          </a:prstGeom>
          <a:noFill/>
          <a:ln>
            <a:noFill/>
          </a:ln>
        </p:spPr>
      </p:pic>
      <p:pic>
        <p:nvPicPr>
          <p:cNvPr id="153" name="Google Shape;153;p13"/>
          <p:cNvPicPr preferRelativeResize="0"/>
          <p:nvPr/>
        </p:nvPicPr>
        <p:blipFill rotWithShape="1">
          <a:blip r:embed="rId4">
            <a:alphaModFix/>
          </a:blip>
          <a:srcRect b="0" l="0" r="0" t="0"/>
          <a:stretch/>
        </p:blipFill>
        <p:spPr>
          <a:xfrm>
            <a:off x="4413250" y="3505200"/>
            <a:ext cx="4730750" cy="2841625"/>
          </a:xfrm>
          <a:prstGeom prst="rect">
            <a:avLst/>
          </a:prstGeom>
          <a:noFill/>
          <a:ln>
            <a:noFill/>
          </a:ln>
        </p:spPr>
      </p:pic>
      <p:sp>
        <p:nvSpPr>
          <p:cNvPr id="154" name="Google Shape;154;p13"/>
          <p:cNvSpPr txBox="1"/>
          <p:nvPr/>
        </p:nvSpPr>
        <p:spPr>
          <a:xfrm>
            <a:off x="5638800" y="3230562"/>
            <a:ext cx="24384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Time Variant</a:t>
            </a:r>
            <a:endParaRPr/>
          </a:p>
        </p:txBody>
      </p:sp>
      <p:cxnSp>
        <p:nvCxnSpPr>
          <p:cNvPr id="155" name="Google Shape;155;p13"/>
          <p:cNvCxnSpPr/>
          <p:nvPr/>
        </p:nvCxnSpPr>
        <p:spPr>
          <a:xfrm>
            <a:off x="4419600" y="1295400"/>
            <a:ext cx="0" cy="5105400"/>
          </a:xfrm>
          <a:prstGeom prst="straightConnector1">
            <a:avLst/>
          </a:prstGeom>
          <a:noFill/>
          <a:ln cap="flat" cmpd="sng" w="9525">
            <a:solidFill>
              <a:schemeClr val="dk1"/>
            </a:solidFill>
            <a:prstDash val="solid"/>
            <a:miter lim="8000"/>
            <a:headEnd len="sm" w="sm" type="none"/>
            <a:tailEnd len="sm" w="sm" type="none"/>
          </a:ln>
        </p:spPr>
      </p:cxnSp>
      <p:sp>
        <p:nvSpPr>
          <p:cNvPr id="156" name="Google Shape;156;p13"/>
          <p:cNvSpPr txBox="1"/>
          <p:nvPr/>
        </p:nvSpPr>
        <p:spPr>
          <a:xfrm>
            <a:off x="1371600" y="1325562"/>
            <a:ext cx="15240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Non Volatile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3" name="Shape 933"/>
        <p:cNvGrpSpPr/>
        <p:nvPr/>
      </p:nvGrpSpPr>
      <p:grpSpPr>
        <a:xfrm>
          <a:off x="0" y="0"/>
          <a:ext cx="0" cy="0"/>
          <a:chOff x="0" y="0"/>
          <a:chExt cx="0" cy="0"/>
        </a:xfrm>
      </p:grpSpPr>
      <p:sp>
        <p:nvSpPr>
          <p:cNvPr id="934" name="Google Shape;934;p6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35" name="Google Shape;935;p6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 Metadata Example</a:t>
            </a:r>
            <a:endParaRPr/>
          </a:p>
        </p:txBody>
      </p:sp>
      <p:pic>
        <p:nvPicPr>
          <p:cNvPr id="936" name="Google Shape;936;p67"/>
          <p:cNvPicPr preferRelativeResize="0"/>
          <p:nvPr/>
        </p:nvPicPr>
        <p:blipFill rotWithShape="1">
          <a:blip r:embed="rId3">
            <a:alphaModFix/>
          </a:blip>
          <a:srcRect b="0" l="0" r="0" t="0"/>
          <a:stretch/>
        </p:blipFill>
        <p:spPr>
          <a:xfrm>
            <a:off x="304800" y="1524000"/>
            <a:ext cx="8382000" cy="3886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 name="Shape 940"/>
        <p:cNvGrpSpPr/>
        <p:nvPr/>
      </p:nvGrpSpPr>
      <p:grpSpPr>
        <a:xfrm>
          <a:off x="0" y="0"/>
          <a:ext cx="0" cy="0"/>
          <a:chOff x="0" y="0"/>
          <a:chExt cx="0" cy="0"/>
        </a:xfrm>
      </p:grpSpPr>
      <p:sp>
        <p:nvSpPr>
          <p:cNvPr id="941" name="Google Shape;941;p6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42" name="Google Shape;942;p6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 Definition &amp; Example</a:t>
            </a:r>
            <a:endParaRPr/>
          </a:p>
        </p:txBody>
      </p:sp>
      <p:pic>
        <p:nvPicPr>
          <p:cNvPr id="943" name="Google Shape;943;p68"/>
          <p:cNvPicPr preferRelativeResize="0"/>
          <p:nvPr/>
        </p:nvPicPr>
        <p:blipFill rotWithShape="1">
          <a:blip r:embed="rId3">
            <a:alphaModFix/>
          </a:blip>
          <a:srcRect b="0" l="0" r="0" t="0"/>
          <a:stretch/>
        </p:blipFill>
        <p:spPr>
          <a:xfrm>
            <a:off x="152400" y="1295400"/>
            <a:ext cx="8763000" cy="525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7" name="Shape 947"/>
        <p:cNvGrpSpPr/>
        <p:nvPr/>
      </p:nvGrpSpPr>
      <p:grpSpPr>
        <a:xfrm>
          <a:off x="0" y="0"/>
          <a:ext cx="0" cy="0"/>
          <a:chOff x="0" y="0"/>
          <a:chExt cx="0" cy="0"/>
        </a:xfrm>
      </p:grpSpPr>
      <p:sp>
        <p:nvSpPr>
          <p:cNvPr id="948" name="Google Shape;948;p6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49" name="Google Shape;949;p6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Attributes - Rules</a:t>
            </a:r>
            <a:endParaRPr/>
          </a:p>
        </p:txBody>
      </p:sp>
      <p:pic>
        <p:nvPicPr>
          <p:cNvPr id="950" name="Google Shape;950;p69"/>
          <p:cNvPicPr preferRelativeResize="0"/>
          <p:nvPr/>
        </p:nvPicPr>
        <p:blipFill rotWithShape="1">
          <a:blip r:embed="rId3">
            <a:alphaModFix/>
          </a:blip>
          <a:srcRect b="0" l="0" r="0" t="0"/>
          <a:stretch/>
        </p:blipFill>
        <p:spPr>
          <a:xfrm>
            <a:off x="304800" y="1524000"/>
            <a:ext cx="8534400" cy="419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4" name="Shape 954"/>
        <p:cNvGrpSpPr/>
        <p:nvPr/>
      </p:nvGrpSpPr>
      <p:grpSpPr>
        <a:xfrm>
          <a:off x="0" y="0"/>
          <a:ext cx="0" cy="0"/>
          <a:chOff x="0" y="0"/>
          <a:chExt cx="0" cy="0"/>
        </a:xfrm>
      </p:grpSpPr>
      <p:sp>
        <p:nvSpPr>
          <p:cNvPr id="955" name="Google Shape;955;p7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56" name="Google Shape;956;p7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Metadata Example</a:t>
            </a:r>
            <a:endParaRPr/>
          </a:p>
        </p:txBody>
      </p:sp>
      <p:pic>
        <p:nvPicPr>
          <p:cNvPr id="957" name="Google Shape;957;p70"/>
          <p:cNvPicPr preferRelativeResize="0"/>
          <p:nvPr/>
        </p:nvPicPr>
        <p:blipFill rotWithShape="1">
          <a:blip r:embed="rId3">
            <a:alphaModFix/>
          </a:blip>
          <a:srcRect b="0" l="0" r="0" t="0"/>
          <a:stretch/>
        </p:blipFill>
        <p:spPr>
          <a:xfrm>
            <a:off x="533400" y="1295400"/>
            <a:ext cx="8305800" cy="3810000"/>
          </a:xfrm>
          <a:prstGeom prst="rect">
            <a:avLst/>
          </a:prstGeom>
          <a:noFill/>
          <a:ln>
            <a:noFill/>
          </a:ln>
        </p:spPr>
      </p:pic>
      <p:pic>
        <p:nvPicPr>
          <p:cNvPr id="958" name="Google Shape;958;p70"/>
          <p:cNvPicPr preferRelativeResize="0"/>
          <p:nvPr/>
        </p:nvPicPr>
        <p:blipFill rotWithShape="1">
          <a:blip r:embed="rId4">
            <a:alphaModFix/>
          </a:blip>
          <a:srcRect b="0" l="0" r="0" t="0"/>
          <a:stretch/>
        </p:blipFill>
        <p:spPr>
          <a:xfrm>
            <a:off x="228600" y="5257800"/>
            <a:ext cx="8686800" cy="1143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2" name="Shape 962"/>
        <p:cNvGrpSpPr/>
        <p:nvPr/>
      </p:nvGrpSpPr>
      <p:grpSpPr>
        <a:xfrm>
          <a:off x="0" y="0"/>
          <a:ext cx="0" cy="0"/>
          <a:chOff x="0" y="0"/>
          <a:chExt cx="0" cy="0"/>
        </a:xfrm>
      </p:grpSpPr>
      <p:sp>
        <p:nvSpPr>
          <p:cNvPr id="963" name="Google Shape;963;p7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64" name="Google Shape;964;p7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a:t>
            </a:r>
            <a:endParaRPr/>
          </a:p>
        </p:txBody>
      </p:sp>
      <p:pic>
        <p:nvPicPr>
          <p:cNvPr id="965" name="Google Shape;965;p71"/>
          <p:cNvPicPr preferRelativeResize="0"/>
          <p:nvPr/>
        </p:nvPicPr>
        <p:blipFill rotWithShape="1">
          <a:blip r:embed="rId3">
            <a:alphaModFix/>
          </a:blip>
          <a:srcRect b="0" l="0" r="0" t="0"/>
          <a:stretch/>
        </p:blipFill>
        <p:spPr>
          <a:xfrm>
            <a:off x="76200" y="1295400"/>
            <a:ext cx="8610600" cy="5029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9" name="Shape 969"/>
        <p:cNvGrpSpPr/>
        <p:nvPr/>
      </p:nvGrpSpPr>
      <p:grpSpPr>
        <a:xfrm>
          <a:off x="0" y="0"/>
          <a:ext cx="0" cy="0"/>
          <a:chOff x="0" y="0"/>
          <a:chExt cx="0" cy="0"/>
        </a:xfrm>
      </p:grpSpPr>
      <p:sp>
        <p:nvSpPr>
          <p:cNvPr id="970" name="Google Shape;970;p7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71" name="Google Shape;971;p7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Primary Key</a:t>
            </a:r>
            <a:endParaRPr/>
          </a:p>
        </p:txBody>
      </p:sp>
      <p:pic>
        <p:nvPicPr>
          <p:cNvPr id="972" name="Google Shape;972;p72"/>
          <p:cNvPicPr preferRelativeResize="0"/>
          <p:nvPr/>
        </p:nvPicPr>
        <p:blipFill rotWithShape="1">
          <a:blip r:embed="rId3">
            <a:alphaModFix/>
          </a:blip>
          <a:srcRect b="0" l="0" r="0" t="0"/>
          <a:stretch/>
        </p:blipFill>
        <p:spPr>
          <a:xfrm>
            <a:off x="228600" y="1600200"/>
            <a:ext cx="8610600" cy="464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6" name="Shape 976"/>
        <p:cNvGrpSpPr/>
        <p:nvPr/>
      </p:nvGrpSpPr>
      <p:grpSpPr>
        <a:xfrm>
          <a:off x="0" y="0"/>
          <a:ext cx="0" cy="0"/>
          <a:chOff x="0" y="0"/>
          <a:chExt cx="0" cy="0"/>
        </a:xfrm>
      </p:grpSpPr>
      <p:sp>
        <p:nvSpPr>
          <p:cNvPr id="977" name="Google Shape;977;p7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78" name="Google Shape;978;p7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 – Logical Considerations</a:t>
            </a:r>
            <a:endParaRPr/>
          </a:p>
        </p:txBody>
      </p:sp>
      <p:sp>
        <p:nvSpPr>
          <p:cNvPr id="979" name="Google Shape;979;p73"/>
          <p:cNvSpPr/>
          <p:nvPr/>
        </p:nvSpPr>
        <p:spPr>
          <a:xfrm>
            <a:off x="0" y="1295400"/>
            <a:ext cx="9144000" cy="50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3" name="Shape 983"/>
        <p:cNvGrpSpPr/>
        <p:nvPr/>
      </p:nvGrpSpPr>
      <p:grpSpPr>
        <a:xfrm>
          <a:off x="0" y="0"/>
          <a:ext cx="0" cy="0"/>
          <a:chOff x="0" y="0"/>
          <a:chExt cx="0" cy="0"/>
        </a:xfrm>
      </p:grpSpPr>
      <p:sp>
        <p:nvSpPr>
          <p:cNvPr id="984" name="Google Shape;984;p7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85" name="Google Shape;985;p7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Definition &amp; Example</a:t>
            </a:r>
            <a:endParaRPr/>
          </a:p>
        </p:txBody>
      </p:sp>
      <p:sp>
        <p:nvSpPr>
          <p:cNvPr id="986" name="Google Shape;986;p74"/>
          <p:cNvSpPr/>
          <p:nvPr/>
        </p:nvSpPr>
        <p:spPr>
          <a:xfrm>
            <a:off x="0" y="1295400"/>
            <a:ext cx="8991600" cy="51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0" name="Shape 990"/>
        <p:cNvGrpSpPr/>
        <p:nvPr/>
      </p:nvGrpSpPr>
      <p:grpSpPr>
        <a:xfrm>
          <a:off x="0" y="0"/>
          <a:ext cx="0" cy="0"/>
          <a:chOff x="0" y="0"/>
          <a:chExt cx="0" cy="0"/>
        </a:xfrm>
      </p:grpSpPr>
      <p:sp>
        <p:nvSpPr>
          <p:cNvPr id="991" name="Google Shape;991;p7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92" name="Google Shape;992;p7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Resolution</a:t>
            </a:r>
            <a:endParaRPr/>
          </a:p>
        </p:txBody>
      </p:sp>
      <p:pic>
        <p:nvPicPr>
          <p:cNvPr id="993" name="Google Shape;993;p75"/>
          <p:cNvPicPr preferRelativeResize="0"/>
          <p:nvPr/>
        </p:nvPicPr>
        <p:blipFill rotWithShape="1">
          <a:blip r:embed="rId3">
            <a:alphaModFix/>
          </a:blip>
          <a:srcRect b="0" l="0" r="0" t="0"/>
          <a:stretch/>
        </p:blipFill>
        <p:spPr>
          <a:xfrm>
            <a:off x="304800" y="1295400"/>
            <a:ext cx="8610600" cy="5029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7" name="Shape 997"/>
        <p:cNvGrpSpPr/>
        <p:nvPr/>
      </p:nvGrpSpPr>
      <p:grpSpPr>
        <a:xfrm>
          <a:off x="0" y="0"/>
          <a:ext cx="0" cy="0"/>
          <a:chOff x="0" y="0"/>
          <a:chExt cx="0" cy="0"/>
        </a:xfrm>
      </p:grpSpPr>
      <p:sp>
        <p:nvSpPr>
          <p:cNvPr id="998" name="Google Shape;998;p7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99" name="Google Shape;999;p7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Compound Primary Key</a:t>
            </a:r>
            <a:endParaRPr/>
          </a:p>
        </p:txBody>
      </p:sp>
      <p:pic>
        <p:nvPicPr>
          <p:cNvPr id="1000" name="Google Shape;1000;p76"/>
          <p:cNvPicPr preferRelativeResize="0"/>
          <p:nvPr/>
        </p:nvPicPr>
        <p:blipFill rotWithShape="1">
          <a:blip r:embed="rId3">
            <a:alphaModFix/>
          </a:blip>
          <a:srcRect b="0" l="0" r="0" t="0"/>
          <a:stretch/>
        </p:blipFill>
        <p:spPr>
          <a:xfrm>
            <a:off x="228600" y="1371600"/>
            <a:ext cx="8686800" cy="495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1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62" name="Google Shape;162;p1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Evolution of Data Warehousing</a:t>
            </a:r>
            <a:endParaRPr/>
          </a:p>
        </p:txBody>
      </p:sp>
      <p:sp>
        <p:nvSpPr>
          <p:cNvPr id="163" name="Google Shape;163;p1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Focus on Reporting</a:t>
            </a:r>
            <a:endParaRPr/>
          </a:p>
        </p:txBody>
      </p:sp>
      <p:pic>
        <p:nvPicPr>
          <p:cNvPr id="164" name="Google Shape;164;p14"/>
          <p:cNvPicPr preferRelativeResize="0"/>
          <p:nvPr/>
        </p:nvPicPr>
        <p:blipFill rotWithShape="1">
          <a:blip r:embed="rId3">
            <a:alphaModFix/>
          </a:blip>
          <a:srcRect b="0" l="0" r="0" t="0"/>
          <a:stretch/>
        </p:blipFill>
        <p:spPr>
          <a:xfrm>
            <a:off x="152400" y="1295400"/>
            <a:ext cx="3581400" cy="2362200"/>
          </a:xfrm>
          <a:prstGeom prst="rect">
            <a:avLst/>
          </a:prstGeom>
          <a:noFill/>
          <a:ln>
            <a:noFill/>
          </a:ln>
        </p:spPr>
      </p:pic>
      <p:pic>
        <p:nvPicPr>
          <p:cNvPr id="165" name="Google Shape;165;p14"/>
          <p:cNvPicPr preferRelativeResize="0"/>
          <p:nvPr/>
        </p:nvPicPr>
        <p:blipFill rotWithShape="1">
          <a:blip r:embed="rId4">
            <a:alphaModFix/>
          </a:blip>
          <a:srcRect b="0" l="0" r="0" t="0"/>
          <a:stretch/>
        </p:blipFill>
        <p:spPr>
          <a:xfrm>
            <a:off x="152400" y="3676650"/>
            <a:ext cx="4648200" cy="2724150"/>
          </a:xfrm>
          <a:prstGeom prst="rect">
            <a:avLst/>
          </a:prstGeom>
          <a:noFill/>
          <a:ln>
            <a:noFill/>
          </a:ln>
        </p:spPr>
      </p:pic>
      <p:pic>
        <p:nvPicPr>
          <p:cNvPr id="166" name="Google Shape;166;p14"/>
          <p:cNvPicPr preferRelativeResize="0"/>
          <p:nvPr/>
        </p:nvPicPr>
        <p:blipFill rotWithShape="1">
          <a:blip r:embed="rId5">
            <a:alphaModFix/>
          </a:blip>
          <a:srcRect b="0" l="0" r="0" t="0"/>
          <a:stretch/>
        </p:blipFill>
        <p:spPr>
          <a:xfrm>
            <a:off x="4800600" y="1981200"/>
            <a:ext cx="4038600" cy="3178175"/>
          </a:xfrm>
          <a:prstGeom prst="rect">
            <a:avLst/>
          </a:prstGeom>
          <a:noFill/>
          <a:ln>
            <a:noFill/>
          </a:ln>
        </p:spPr>
      </p:pic>
      <p:cxnSp>
        <p:nvCxnSpPr>
          <p:cNvPr id="167" name="Google Shape;167;p14"/>
          <p:cNvCxnSpPr/>
          <p:nvPr/>
        </p:nvCxnSpPr>
        <p:spPr>
          <a:xfrm>
            <a:off x="4800600" y="1219200"/>
            <a:ext cx="0" cy="5105400"/>
          </a:xfrm>
          <a:prstGeom prst="straightConnector1">
            <a:avLst/>
          </a:prstGeom>
          <a:noFill/>
          <a:ln cap="flat" cmpd="sng" w="9525">
            <a:solidFill>
              <a:schemeClr val="dk1"/>
            </a:solidFill>
            <a:prstDash val="solid"/>
            <a:miter lim="8000"/>
            <a:headEnd len="sm" w="sm" type="none"/>
            <a:tailEnd len="sm" w="sm" type="none"/>
          </a:ln>
        </p:spPr>
      </p:cxnSp>
      <p:cxnSp>
        <p:nvCxnSpPr>
          <p:cNvPr id="168" name="Google Shape;168;p14"/>
          <p:cNvCxnSpPr/>
          <p:nvPr/>
        </p:nvCxnSpPr>
        <p:spPr>
          <a:xfrm>
            <a:off x="0" y="3657600"/>
            <a:ext cx="4800600" cy="0"/>
          </a:xfrm>
          <a:prstGeom prst="straightConnector1">
            <a:avLst/>
          </a:prstGeom>
          <a:noFill/>
          <a:ln cap="flat" cmpd="sng" w="9525">
            <a:solidFill>
              <a:schemeClr val="dk1"/>
            </a:solidFill>
            <a:prstDash val="solid"/>
            <a:miter lim="8000"/>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4" name="Shape 1004"/>
        <p:cNvGrpSpPr/>
        <p:nvPr/>
      </p:nvGrpSpPr>
      <p:grpSpPr>
        <a:xfrm>
          <a:off x="0" y="0"/>
          <a:ext cx="0" cy="0"/>
          <a:chOff x="0" y="0"/>
          <a:chExt cx="0" cy="0"/>
        </a:xfrm>
      </p:grpSpPr>
      <p:sp>
        <p:nvSpPr>
          <p:cNvPr id="1005" name="Google Shape;1005;p7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06" name="Google Shape;1006;p7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 Definition &amp; Example</a:t>
            </a:r>
            <a:endParaRPr/>
          </a:p>
        </p:txBody>
      </p:sp>
      <p:pic>
        <p:nvPicPr>
          <p:cNvPr id="1007" name="Google Shape;1007;p77"/>
          <p:cNvPicPr preferRelativeResize="0"/>
          <p:nvPr/>
        </p:nvPicPr>
        <p:blipFill rotWithShape="1">
          <a:blip r:embed="rId3">
            <a:alphaModFix/>
          </a:blip>
          <a:srcRect b="0" l="0" r="0" t="0"/>
          <a:stretch/>
        </p:blipFill>
        <p:spPr>
          <a:xfrm>
            <a:off x="304800" y="1371600"/>
            <a:ext cx="8534400" cy="495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1" name="Shape 1011"/>
        <p:cNvGrpSpPr/>
        <p:nvPr/>
      </p:nvGrpSpPr>
      <p:grpSpPr>
        <a:xfrm>
          <a:off x="0" y="0"/>
          <a:ext cx="0" cy="0"/>
          <a:chOff x="0" y="0"/>
          <a:chExt cx="0" cy="0"/>
        </a:xfrm>
      </p:grpSpPr>
      <p:sp>
        <p:nvSpPr>
          <p:cNvPr id="1012" name="Google Shape;1012;p7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13" name="Google Shape;1013;p7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Phrase Example</a:t>
            </a:r>
            <a:endParaRPr/>
          </a:p>
        </p:txBody>
      </p:sp>
      <p:pic>
        <p:nvPicPr>
          <p:cNvPr id="1014" name="Google Shape;1014;p78"/>
          <p:cNvPicPr preferRelativeResize="0"/>
          <p:nvPr/>
        </p:nvPicPr>
        <p:blipFill rotWithShape="1">
          <a:blip r:embed="rId3">
            <a:alphaModFix/>
          </a:blip>
          <a:srcRect b="0" l="0" r="0" t="0"/>
          <a:stretch/>
        </p:blipFill>
        <p:spPr>
          <a:xfrm>
            <a:off x="152400" y="1371600"/>
            <a:ext cx="8763000" cy="4953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8" name="Shape 1018"/>
        <p:cNvGrpSpPr/>
        <p:nvPr/>
      </p:nvGrpSpPr>
      <p:grpSpPr>
        <a:xfrm>
          <a:off x="0" y="0"/>
          <a:ext cx="0" cy="0"/>
          <a:chOff x="0" y="0"/>
          <a:chExt cx="0" cy="0"/>
        </a:xfrm>
      </p:grpSpPr>
      <p:sp>
        <p:nvSpPr>
          <p:cNvPr id="1019" name="Google Shape;1019;p7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20" name="Google Shape;1020;p79"/>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Cardinality </a:t>
            </a:r>
            <a:endParaRPr/>
          </a:p>
        </p:txBody>
      </p:sp>
      <p:pic>
        <p:nvPicPr>
          <p:cNvPr id="1021" name="Google Shape;1021;p79"/>
          <p:cNvPicPr preferRelativeResize="0"/>
          <p:nvPr/>
        </p:nvPicPr>
        <p:blipFill rotWithShape="1">
          <a:blip r:embed="rId3">
            <a:alphaModFix/>
          </a:blip>
          <a:srcRect b="0" l="0" r="0" t="0"/>
          <a:stretch/>
        </p:blipFill>
        <p:spPr>
          <a:xfrm>
            <a:off x="152400" y="1447800"/>
            <a:ext cx="8839200" cy="4953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5" name="Shape 1025"/>
        <p:cNvGrpSpPr/>
        <p:nvPr/>
      </p:nvGrpSpPr>
      <p:grpSpPr>
        <a:xfrm>
          <a:off x="0" y="0"/>
          <a:ext cx="0" cy="0"/>
          <a:chOff x="0" y="0"/>
          <a:chExt cx="0" cy="0"/>
        </a:xfrm>
      </p:grpSpPr>
      <p:sp>
        <p:nvSpPr>
          <p:cNvPr id="1026" name="Google Shape;1026;p8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27" name="Google Shape;1027;p80"/>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Optionality</a:t>
            </a:r>
            <a:endParaRPr/>
          </a:p>
        </p:txBody>
      </p:sp>
      <p:pic>
        <p:nvPicPr>
          <p:cNvPr id="1028" name="Google Shape;1028;p80"/>
          <p:cNvPicPr preferRelativeResize="0"/>
          <p:nvPr/>
        </p:nvPicPr>
        <p:blipFill rotWithShape="1">
          <a:blip r:embed="rId3">
            <a:alphaModFix/>
          </a:blip>
          <a:srcRect b="0" l="0" r="0" t="0"/>
          <a:stretch/>
        </p:blipFill>
        <p:spPr>
          <a:xfrm>
            <a:off x="152400" y="1371600"/>
            <a:ext cx="8839200" cy="495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2" name="Shape 1032"/>
        <p:cNvGrpSpPr/>
        <p:nvPr/>
      </p:nvGrpSpPr>
      <p:grpSpPr>
        <a:xfrm>
          <a:off x="0" y="0"/>
          <a:ext cx="0" cy="0"/>
          <a:chOff x="0" y="0"/>
          <a:chExt cx="0" cy="0"/>
        </a:xfrm>
      </p:grpSpPr>
      <p:sp>
        <p:nvSpPr>
          <p:cNvPr id="1033" name="Google Shape;1033;p8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34" name="Google Shape;1034;p81"/>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Notations – Information Engineering (IE) &amp; IDEF1X</a:t>
            </a:r>
            <a:endParaRPr/>
          </a:p>
        </p:txBody>
      </p:sp>
      <p:pic>
        <p:nvPicPr>
          <p:cNvPr id="1035" name="Google Shape;1035;p81"/>
          <p:cNvPicPr preferRelativeResize="0"/>
          <p:nvPr/>
        </p:nvPicPr>
        <p:blipFill rotWithShape="1">
          <a:blip r:embed="rId3">
            <a:alphaModFix/>
          </a:blip>
          <a:srcRect b="0" l="0" r="0" t="0"/>
          <a:stretch/>
        </p:blipFill>
        <p:spPr>
          <a:xfrm>
            <a:off x="228600" y="1447800"/>
            <a:ext cx="8763000" cy="4800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9" name="Shape 1039"/>
        <p:cNvGrpSpPr/>
        <p:nvPr/>
      </p:nvGrpSpPr>
      <p:grpSpPr>
        <a:xfrm>
          <a:off x="0" y="0"/>
          <a:ext cx="0" cy="0"/>
          <a:chOff x="0" y="0"/>
          <a:chExt cx="0" cy="0"/>
        </a:xfrm>
      </p:grpSpPr>
      <p:sp>
        <p:nvSpPr>
          <p:cNvPr id="1040" name="Google Shape;1040;p8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41" name="Google Shape;1041;p82"/>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Types</a:t>
            </a:r>
            <a:endParaRPr/>
          </a:p>
        </p:txBody>
      </p:sp>
      <p:pic>
        <p:nvPicPr>
          <p:cNvPr id="1042" name="Google Shape;1042;p82"/>
          <p:cNvPicPr preferRelativeResize="0"/>
          <p:nvPr/>
        </p:nvPicPr>
        <p:blipFill rotWithShape="1">
          <a:blip r:embed="rId3">
            <a:alphaModFix/>
          </a:blip>
          <a:srcRect b="0" l="0" r="0" t="0"/>
          <a:stretch/>
        </p:blipFill>
        <p:spPr>
          <a:xfrm>
            <a:off x="228600" y="1295400"/>
            <a:ext cx="8686800" cy="2514600"/>
          </a:xfrm>
          <a:prstGeom prst="rect">
            <a:avLst/>
          </a:prstGeom>
          <a:noFill/>
          <a:ln>
            <a:noFill/>
          </a:ln>
        </p:spPr>
      </p:pic>
      <p:pic>
        <p:nvPicPr>
          <p:cNvPr id="1043" name="Google Shape;1043;p82"/>
          <p:cNvPicPr preferRelativeResize="0"/>
          <p:nvPr/>
        </p:nvPicPr>
        <p:blipFill rotWithShape="1">
          <a:blip r:embed="rId4">
            <a:alphaModFix/>
          </a:blip>
          <a:srcRect b="0" l="0" r="0" t="0"/>
          <a:stretch/>
        </p:blipFill>
        <p:spPr>
          <a:xfrm>
            <a:off x="228600" y="4495800"/>
            <a:ext cx="8686800" cy="1219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7" name="Shape 1047"/>
        <p:cNvGrpSpPr/>
        <p:nvPr/>
      </p:nvGrpSpPr>
      <p:grpSpPr>
        <a:xfrm>
          <a:off x="0" y="0"/>
          <a:ext cx="0" cy="0"/>
          <a:chOff x="0" y="0"/>
          <a:chExt cx="0" cy="0"/>
        </a:xfrm>
      </p:grpSpPr>
      <p:sp>
        <p:nvSpPr>
          <p:cNvPr id="1048" name="Google Shape;1048;p8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49" name="Google Shape;1049;p83"/>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 Definition &amp; Example</a:t>
            </a:r>
            <a:endParaRPr/>
          </a:p>
        </p:txBody>
      </p:sp>
      <p:pic>
        <p:nvPicPr>
          <p:cNvPr id="1050" name="Google Shape;1050;p83"/>
          <p:cNvPicPr preferRelativeResize="0"/>
          <p:nvPr/>
        </p:nvPicPr>
        <p:blipFill rotWithShape="1">
          <a:blip r:embed="rId3">
            <a:alphaModFix/>
          </a:blip>
          <a:srcRect b="0" l="0" r="0" t="0"/>
          <a:stretch/>
        </p:blipFill>
        <p:spPr>
          <a:xfrm>
            <a:off x="228600" y="1295400"/>
            <a:ext cx="8305800" cy="3657600"/>
          </a:xfrm>
          <a:prstGeom prst="rect">
            <a:avLst/>
          </a:prstGeom>
          <a:noFill/>
          <a:ln>
            <a:noFill/>
          </a:ln>
        </p:spPr>
      </p:pic>
      <p:pic>
        <p:nvPicPr>
          <p:cNvPr id="1051" name="Google Shape;1051;p83"/>
          <p:cNvPicPr preferRelativeResize="0"/>
          <p:nvPr/>
        </p:nvPicPr>
        <p:blipFill rotWithShape="1">
          <a:blip r:embed="rId4">
            <a:alphaModFix/>
          </a:blip>
          <a:srcRect b="0" l="0" r="0" t="0"/>
          <a:stretch/>
        </p:blipFill>
        <p:spPr>
          <a:xfrm>
            <a:off x="381000" y="5181600"/>
            <a:ext cx="8534400" cy="121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5" name="Shape 1055"/>
        <p:cNvGrpSpPr/>
        <p:nvPr/>
      </p:nvGrpSpPr>
      <p:grpSpPr>
        <a:xfrm>
          <a:off x="0" y="0"/>
          <a:ext cx="0" cy="0"/>
          <a:chOff x="0" y="0"/>
          <a:chExt cx="0" cy="0"/>
        </a:xfrm>
      </p:grpSpPr>
      <p:sp>
        <p:nvSpPr>
          <p:cNvPr id="1056" name="Google Shape;1056;p8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57" name="Google Shape;1057;p84"/>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Rules</a:t>
            </a:r>
            <a:endParaRPr/>
          </a:p>
        </p:txBody>
      </p:sp>
      <p:pic>
        <p:nvPicPr>
          <p:cNvPr id="1058" name="Google Shape;1058;p84"/>
          <p:cNvPicPr preferRelativeResize="0"/>
          <p:nvPr/>
        </p:nvPicPr>
        <p:blipFill rotWithShape="1">
          <a:blip r:embed="rId3">
            <a:alphaModFix/>
          </a:blip>
          <a:srcRect b="0" l="0" r="0" t="0"/>
          <a:stretch/>
        </p:blipFill>
        <p:spPr>
          <a:xfrm>
            <a:off x="381000" y="1295400"/>
            <a:ext cx="8458200" cy="3352800"/>
          </a:xfrm>
          <a:prstGeom prst="rect">
            <a:avLst/>
          </a:prstGeom>
          <a:noFill/>
          <a:ln>
            <a:noFill/>
          </a:ln>
        </p:spPr>
      </p:pic>
      <p:pic>
        <p:nvPicPr>
          <p:cNvPr id="1059" name="Google Shape;1059;p84"/>
          <p:cNvPicPr preferRelativeResize="0"/>
          <p:nvPr/>
        </p:nvPicPr>
        <p:blipFill rotWithShape="1">
          <a:blip r:embed="rId4">
            <a:alphaModFix/>
          </a:blip>
          <a:srcRect b="0" l="0" r="0" t="0"/>
          <a:stretch/>
        </p:blipFill>
        <p:spPr>
          <a:xfrm>
            <a:off x="228600" y="4800600"/>
            <a:ext cx="8686800" cy="685800"/>
          </a:xfrm>
          <a:prstGeom prst="rect">
            <a:avLst/>
          </a:prstGeom>
          <a:noFill/>
          <a:ln>
            <a:noFill/>
          </a:ln>
        </p:spPr>
      </p:pic>
      <p:pic>
        <p:nvPicPr>
          <p:cNvPr id="1060" name="Google Shape;1060;p84"/>
          <p:cNvPicPr preferRelativeResize="0"/>
          <p:nvPr/>
        </p:nvPicPr>
        <p:blipFill rotWithShape="1">
          <a:blip r:embed="rId5">
            <a:alphaModFix/>
          </a:blip>
          <a:srcRect b="0" l="0" r="0" t="0"/>
          <a:stretch/>
        </p:blipFill>
        <p:spPr>
          <a:xfrm>
            <a:off x="304800" y="5486400"/>
            <a:ext cx="5486400" cy="381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4" name="Shape 1064"/>
        <p:cNvGrpSpPr/>
        <p:nvPr/>
      </p:nvGrpSpPr>
      <p:grpSpPr>
        <a:xfrm>
          <a:off x="0" y="0"/>
          <a:ext cx="0" cy="0"/>
          <a:chOff x="0" y="0"/>
          <a:chExt cx="0" cy="0"/>
        </a:xfrm>
      </p:grpSpPr>
      <p:sp>
        <p:nvSpPr>
          <p:cNvPr id="1065" name="Google Shape;1065;p85"/>
          <p:cNvSpPr txBox="1"/>
          <p:nvPr/>
        </p:nvSpPr>
        <p:spPr>
          <a:xfrm>
            <a:off x="4038600" y="3625850"/>
            <a:ext cx="4737100" cy="94615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Modeling </a:t>
            </a:r>
            <a:endParaRPr/>
          </a:p>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in Data warehouse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9" name="Shape 1069"/>
        <p:cNvGrpSpPr/>
        <p:nvPr/>
      </p:nvGrpSpPr>
      <p:grpSpPr>
        <a:xfrm>
          <a:off x="0" y="0"/>
          <a:ext cx="0" cy="0"/>
          <a:chOff x="0" y="0"/>
          <a:chExt cx="0" cy="0"/>
        </a:xfrm>
      </p:grpSpPr>
      <p:sp>
        <p:nvSpPr>
          <p:cNvPr id="1070" name="Google Shape;1070;p8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71" name="Google Shape;1071;p8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072" name="Google Shape;1072;p86"/>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A DWH Environment</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Involves multiple (viz. source, staging &amp; target) layers of data storages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Each layer has unique data modeling requirements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1" i="0" sz="1800" u="none" cap="none" strike="noStrike">
              <a:solidFill>
                <a:schemeClr val="dk1"/>
              </a:solidFill>
              <a:latin typeface="Rambla"/>
              <a:ea typeface="Rambla"/>
              <a:cs typeface="Rambla"/>
              <a:sym typeface="Rambla"/>
            </a:endParaRPr>
          </a:p>
        </p:txBody>
      </p:sp>
      <p:grpSp>
        <p:nvGrpSpPr>
          <p:cNvPr id="1073" name="Google Shape;1073;p86"/>
          <p:cNvGrpSpPr/>
          <p:nvPr/>
        </p:nvGrpSpPr>
        <p:grpSpPr>
          <a:xfrm>
            <a:off x="622300" y="3429000"/>
            <a:ext cx="8127999" cy="2743200"/>
            <a:chOff x="622300" y="3429000"/>
            <a:chExt cx="8127999" cy="2743200"/>
          </a:xfrm>
        </p:grpSpPr>
        <p:sp>
          <p:nvSpPr>
            <p:cNvPr id="1074" name="Google Shape;1074;p86"/>
            <p:cNvSpPr/>
            <p:nvPr/>
          </p:nvSpPr>
          <p:spPr>
            <a:xfrm>
              <a:off x="622300" y="3429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S1</a:t>
              </a:r>
              <a:endParaRPr/>
            </a:p>
          </p:txBody>
        </p:sp>
        <p:sp>
          <p:nvSpPr>
            <p:cNvPr id="1075" name="Google Shape;1075;p86"/>
            <p:cNvSpPr/>
            <p:nvPr/>
          </p:nvSpPr>
          <p:spPr>
            <a:xfrm>
              <a:off x="622300" y="4378325"/>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S2</a:t>
              </a:r>
              <a:endParaRPr/>
            </a:p>
          </p:txBody>
        </p:sp>
        <p:sp>
          <p:nvSpPr>
            <p:cNvPr id="1076" name="Google Shape;1076;p86"/>
            <p:cNvSpPr/>
            <p:nvPr/>
          </p:nvSpPr>
          <p:spPr>
            <a:xfrm>
              <a:off x="622300" y="5334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S3</a:t>
              </a:r>
              <a:endParaRPr/>
            </a:p>
          </p:txBody>
        </p:sp>
        <p:sp>
          <p:nvSpPr>
            <p:cNvPr id="1077" name="Google Shape;1077;p86"/>
            <p:cNvSpPr/>
            <p:nvPr/>
          </p:nvSpPr>
          <p:spPr>
            <a:xfrm>
              <a:off x="2001837" y="4238625"/>
              <a:ext cx="982662" cy="1084262"/>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Staging</a:t>
              </a:r>
              <a:endParaRPr/>
            </a:p>
          </p:txBody>
        </p:sp>
        <p:sp>
          <p:nvSpPr>
            <p:cNvPr id="1078" name="Google Shape;1078;p86"/>
            <p:cNvSpPr/>
            <p:nvPr/>
          </p:nvSpPr>
          <p:spPr>
            <a:xfrm>
              <a:off x="1384300" y="4589462"/>
              <a:ext cx="609600" cy="438150"/>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79" name="Google Shape;1079;p86"/>
            <p:cNvSpPr/>
            <p:nvPr/>
          </p:nvSpPr>
          <p:spPr>
            <a:xfrm>
              <a:off x="3689350" y="3962400"/>
              <a:ext cx="1219200" cy="17526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Data</a:t>
              </a:r>
              <a:endParaRPr/>
            </a:p>
            <a:p>
              <a:pPr indent="0" lvl="0" marL="0" marR="0" rtl="0" algn="ctr">
                <a:lnSpc>
                  <a:spcPct val="100000"/>
                </a:lnSpc>
                <a:spcBef>
                  <a:spcPts val="80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Warehouse</a:t>
              </a:r>
              <a:endParaRPr/>
            </a:p>
          </p:txBody>
        </p:sp>
        <p:sp>
          <p:nvSpPr>
            <p:cNvPr id="1080" name="Google Shape;1080;p86"/>
            <p:cNvSpPr/>
            <p:nvPr/>
          </p:nvSpPr>
          <p:spPr>
            <a:xfrm>
              <a:off x="2990850" y="4595812"/>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81" name="Google Shape;1081;p86"/>
            <p:cNvSpPr/>
            <p:nvPr/>
          </p:nvSpPr>
          <p:spPr>
            <a:xfrm>
              <a:off x="5575300" y="3627437"/>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cap="none" strike="noStrike">
                <a:solidFill>
                  <a:srgbClr val="CC3300"/>
                </a:solidFill>
                <a:latin typeface="Arial"/>
                <a:ea typeface="Arial"/>
                <a:cs typeface="Arial"/>
                <a:sym typeface="Arial"/>
              </a:endParaRPr>
            </a:p>
            <a:p>
              <a:pPr indent="0" lvl="0" marL="0" marR="0" rtl="0" algn="ctr">
                <a:lnSpc>
                  <a:spcPct val="100000"/>
                </a:lnSpc>
                <a:spcBef>
                  <a:spcPts val="800"/>
                </a:spcBef>
                <a:spcAft>
                  <a:spcPts val="0"/>
                </a:spcAft>
                <a:buClr>
                  <a:schemeClr val="lt2"/>
                </a:buClr>
                <a:buFont typeface="Arial"/>
                <a:buNone/>
              </a:pPr>
              <a:r>
                <a:rPr b="1" i="0" lang="en-US" sz="1600" u="none" cap="none" strike="noStrike">
                  <a:solidFill>
                    <a:schemeClr val="lt2"/>
                  </a:solidFill>
                  <a:latin typeface="Arial"/>
                  <a:ea typeface="Arial"/>
                  <a:cs typeface="Arial"/>
                  <a:sym typeface="Arial"/>
                </a:rPr>
                <a:t>Data Mart</a:t>
              </a:r>
              <a:endParaRPr/>
            </a:p>
            <a:p>
              <a:pPr indent="0" lvl="0" marL="0" marR="0" rtl="0" algn="l">
                <a:lnSpc>
                  <a:spcPct val="100000"/>
                </a:lnSpc>
                <a:spcBef>
                  <a:spcPts val="0"/>
                </a:spcBef>
                <a:spcAft>
                  <a:spcPts val="0"/>
                </a:spcAft>
                <a:buNone/>
              </a:pPr>
              <a:r>
                <a:t/>
              </a:r>
              <a:endParaRPr b="1" i="0" sz="1600" u="none" cap="none" strike="noStrike">
                <a:solidFill>
                  <a:schemeClr val="lt2"/>
                </a:solidFill>
                <a:latin typeface="Arial"/>
                <a:ea typeface="Arial"/>
                <a:cs typeface="Arial"/>
                <a:sym typeface="Arial"/>
              </a:endParaRPr>
            </a:p>
          </p:txBody>
        </p:sp>
        <p:sp>
          <p:nvSpPr>
            <p:cNvPr id="1082" name="Google Shape;1082;p86"/>
            <p:cNvSpPr/>
            <p:nvPr/>
          </p:nvSpPr>
          <p:spPr>
            <a:xfrm>
              <a:off x="5592762" y="4811712"/>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cap="none" strike="noStrike">
                <a:solidFill>
                  <a:srgbClr val="CC3300"/>
                </a:solidFill>
                <a:latin typeface="Arial"/>
                <a:ea typeface="Arial"/>
                <a:cs typeface="Arial"/>
                <a:sym typeface="Arial"/>
              </a:endParaRPr>
            </a:p>
            <a:p>
              <a:pPr indent="0" lvl="0" marL="0" marR="0" rtl="0" algn="ctr">
                <a:lnSpc>
                  <a:spcPct val="100000"/>
                </a:lnSpc>
                <a:spcBef>
                  <a:spcPts val="800"/>
                </a:spcBef>
                <a:spcAft>
                  <a:spcPts val="0"/>
                </a:spcAft>
                <a:buClr>
                  <a:schemeClr val="lt2"/>
                </a:buClr>
                <a:buFont typeface="Arial"/>
                <a:buNone/>
              </a:pPr>
              <a:r>
                <a:rPr b="1" i="0" lang="en-US" sz="1600" u="none" cap="none" strike="noStrike">
                  <a:solidFill>
                    <a:schemeClr val="lt2"/>
                  </a:solidFill>
                  <a:latin typeface="Arial"/>
                  <a:ea typeface="Arial"/>
                  <a:cs typeface="Arial"/>
                  <a:sym typeface="Arial"/>
                </a:rPr>
                <a:t>Data Mart</a:t>
              </a:r>
              <a:endParaRPr/>
            </a:p>
            <a:p>
              <a:pPr indent="0" lvl="0" marL="0" marR="0" rtl="0" algn="l">
                <a:lnSpc>
                  <a:spcPct val="100000"/>
                </a:lnSpc>
                <a:spcBef>
                  <a:spcPts val="0"/>
                </a:spcBef>
                <a:spcAft>
                  <a:spcPts val="0"/>
                </a:spcAft>
                <a:buNone/>
              </a:pPr>
              <a:r>
                <a:t/>
              </a:r>
              <a:endParaRPr b="1" i="0" sz="1600" u="none" cap="none" strike="noStrike">
                <a:solidFill>
                  <a:schemeClr val="lt2"/>
                </a:solidFill>
                <a:latin typeface="Arial"/>
                <a:ea typeface="Arial"/>
                <a:cs typeface="Arial"/>
                <a:sym typeface="Arial"/>
              </a:endParaRPr>
            </a:p>
          </p:txBody>
        </p:sp>
        <p:sp>
          <p:nvSpPr>
            <p:cNvPr id="1083" name="Google Shape;1083;p86"/>
            <p:cNvSpPr/>
            <p:nvPr/>
          </p:nvSpPr>
          <p:spPr>
            <a:xfrm>
              <a:off x="4965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84" name="Google Shape;1084;p86"/>
            <p:cNvSpPr/>
            <p:nvPr/>
          </p:nvSpPr>
          <p:spPr>
            <a:xfrm>
              <a:off x="6870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1085" name="Google Shape;1085;p86"/>
            <p:cNvGrpSpPr/>
            <p:nvPr/>
          </p:nvGrpSpPr>
          <p:grpSpPr>
            <a:xfrm>
              <a:off x="7724775" y="3492500"/>
              <a:ext cx="609600" cy="687387"/>
              <a:chOff x="1600200" y="304800"/>
              <a:chExt cx="1905000" cy="1981200"/>
            </a:xfrm>
          </p:grpSpPr>
          <p:sp>
            <p:nvSpPr>
              <p:cNvPr id="1086" name="Google Shape;1086;p86"/>
              <p:cNvSpPr/>
              <p:nvPr/>
            </p:nvSpPr>
            <p:spPr>
              <a:xfrm>
                <a:off x="1600200" y="304800"/>
                <a:ext cx="1890712" cy="1981200"/>
              </a:xfrm>
              <a:prstGeom prst="cube">
                <a:avLst>
                  <a:gd fmla="val 25000" name="adj"/>
                </a:avLst>
              </a:prstGeom>
              <a:solidFill>
                <a:srgbClr val="FCF79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087" name="Google Shape;1087;p86"/>
              <p:cNvCxnSpPr/>
              <p:nvPr/>
            </p:nvCxnSpPr>
            <p:spPr>
              <a:xfrm>
                <a:off x="18288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8" name="Google Shape;1088;p86"/>
              <p:cNvCxnSpPr/>
              <p:nvPr/>
            </p:nvCxnSpPr>
            <p:spPr>
              <a:xfrm>
                <a:off x="20574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9" name="Google Shape;1089;p86"/>
              <p:cNvCxnSpPr/>
              <p:nvPr/>
            </p:nvCxnSpPr>
            <p:spPr>
              <a:xfrm>
                <a:off x="22860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0" name="Google Shape;1090;p86"/>
              <p:cNvCxnSpPr/>
              <p:nvPr/>
            </p:nvCxnSpPr>
            <p:spPr>
              <a:xfrm>
                <a:off x="25146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1" name="Google Shape;1091;p86"/>
              <p:cNvCxnSpPr/>
              <p:nvPr/>
            </p:nvCxnSpPr>
            <p:spPr>
              <a:xfrm>
                <a:off x="27432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2" name="Google Shape;1092;p86"/>
              <p:cNvCxnSpPr/>
              <p:nvPr/>
            </p:nvCxnSpPr>
            <p:spPr>
              <a:xfrm flipH="1" rot="10800000">
                <a:off x="18288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3" name="Google Shape;1093;p86"/>
              <p:cNvCxnSpPr/>
              <p:nvPr/>
            </p:nvCxnSpPr>
            <p:spPr>
              <a:xfrm flipH="1" rot="10800000">
                <a:off x="20574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4" name="Google Shape;1094;p86"/>
              <p:cNvCxnSpPr/>
              <p:nvPr/>
            </p:nvCxnSpPr>
            <p:spPr>
              <a:xfrm flipH="1" rot="10800000">
                <a:off x="22860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5" name="Google Shape;1095;p86"/>
              <p:cNvCxnSpPr/>
              <p:nvPr/>
            </p:nvCxnSpPr>
            <p:spPr>
              <a:xfrm flipH="1" rot="10800000">
                <a:off x="25146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6" name="Google Shape;1096;p86"/>
              <p:cNvCxnSpPr/>
              <p:nvPr/>
            </p:nvCxnSpPr>
            <p:spPr>
              <a:xfrm flipH="1" rot="10800000">
                <a:off x="27432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7" name="Google Shape;1097;p86"/>
              <p:cNvCxnSpPr/>
              <p:nvPr/>
            </p:nvCxnSpPr>
            <p:spPr>
              <a:xfrm>
                <a:off x="1600200" y="990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8" name="Google Shape;1098;p86"/>
              <p:cNvCxnSpPr/>
              <p:nvPr/>
            </p:nvCxnSpPr>
            <p:spPr>
              <a:xfrm>
                <a:off x="1600200" y="1219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9" name="Google Shape;1099;p86"/>
              <p:cNvCxnSpPr/>
              <p:nvPr/>
            </p:nvCxnSpPr>
            <p:spPr>
              <a:xfrm>
                <a:off x="1600200" y="1447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0" name="Google Shape;1100;p86"/>
              <p:cNvCxnSpPr/>
              <p:nvPr/>
            </p:nvCxnSpPr>
            <p:spPr>
              <a:xfrm>
                <a:off x="1600200" y="1676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1" name="Google Shape;1101;p86"/>
              <p:cNvCxnSpPr/>
              <p:nvPr/>
            </p:nvCxnSpPr>
            <p:spPr>
              <a:xfrm>
                <a:off x="1600200" y="1905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2" name="Google Shape;1102;p86"/>
              <p:cNvCxnSpPr/>
              <p:nvPr/>
            </p:nvCxnSpPr>
            <p:spPr>
              <a:xfrm>
                <a:off x="1600200" y="2133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3" name="Google Shape;1103;p86"/>
              <p:cNvCxnSpPr/>
              <p:nvPr/>
            </p:nvCxnSpPr>
            <p:spPr>
              <a:xfrm>
                <a:off x="1676400" y="685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4" name="Google Shape;1104;p86"/>
              <p:cNvCxnSpPr/>
              <p:nvPr/>
            </p:nvCxnSpPr>
            <p:spPr>
              <a:xfrm>
                <a:off x="1752600" y="609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5" name="Google Shape;1105;p86"/>
              <p:cNvCxnSpPr/>
              <p:nvPr/>
            </p:nvCxnSpPr>
            <p:spPr>
              <a:xfrm>
                <a:off x="1828800" y="533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6" name="Google Shape;1106;p86"/>
              <p:cNvCxnSpPr/>
              <p:nvPr/>
            </p:nvCxnSpPr>
            <p:spPr>
              <a:xfrm>
                <a:off x="1905000" y="457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7" name="Google Shape;1107;p86"/>
              <p:cNvCxnSpPr/>
              <p:nvPr/>
            </p:nvCxnSpPr>
            <p:spPr>
              <a:xfrm>
                <a:off x="1981200" y="381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8" name="Google Shape;1108;p86"/>
              <p:cNvCxnSpPr/>
              <p:nvPr/>
            </p:nvCxnSpPr>
            <p:spPr>
              <a:xfrm>
                <a:off x="3124200" y="6858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9" name="Google Shape;1109;p86"/>
              <p:cNvCxnSpPr/>
              <p:nvPr/>
            </p:nvCxnSpPr>
            <p:spPr>
              <a:xfrm>
                <a:off x="3200400" y="6096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0" name="Google Shape;1110;p86"/>
              <p:cNvCxnSpPr/>
              <p:nvPr/>
            </p:nvCxnSpPr>
            <p:spPr>
              <a:xfrm>
                <a:off x="3276600" y="5334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1" name="Google Shape;1111;p86"/>
              <p:cNvCxnSpPr/>
              <p:nvPr/>
            </p:nvCxnSpPr>
            <p:spPr>
              <a:xfrm>
                <a:off x="3352800" y="4572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2" name="Google Shape;1112;p86"/>
              <p:cNvCxnSpPr/>
              <p:nvPr/>
            </p:nvCxnSpPr>
            <p:spPr>
              <a:xfrm>
                <a:off x="3429000" y="381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3" name="Google Shape;1113;p86"/>
              <p:cNvCxnSpPr/>
              <p:nvPr/>
            </p:nvCxnSpPr>
            <p:spPr>
              <a:xfrm flipH="1">
                <a:off x="3048000" y="457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4" name="Google Shape;1114;p86"/>
              <p:cNvCxnSpPr/>
              <p:nvPr/>
            </p:nvCxnSpPr>
            <p:spPr>
              <a:xfrm flipH="1">
                <a:off x="3048000" y="6858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5" name="Google Shape;1115;p86"/>
              <p:cNvCxnSpPr/>
              <p:nvPr/>
            </p:nvCxnSpPr>
            <p:spPr>
              <a:xfrm flipH="1">
                <a:off x="3048000" y="9144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6" name="Google Shape;1116;p86"/>
              <p:cNvCxnSpPr/>
              <p:nvPr/>
            </p:nvCxnSpPr>
            <p:spPr>
              <a:xfrm flipH="1">
                <a:off x="3048000" y="11430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7" name="Google Shape;1117;p86"/>
              <p:cNvCxnSpPr/>
              <p:nvPr/>
            </p:nvCxnSpPr>
            <p:spPr>
              <a:xfrm flipH="1">
                <a:off x="3048000" y="13716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18" name="Google Shape;1118;p86"/>
              <p:cNvCxnSpPr/>
              <p:nvPr/>
            </p:nvCxnSpPr>
            <p:spPr>
              <a:xfrm flipH="1">
                <a:off x="3048000" y="1600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grpSp>
        <p:sp>
          <p:nvSpPr>
            <p:cNvPr id="1119" name="Google Shape;1119;p86"/>
            <p:cNvSpPr txBox="1"/>
            <p:nvPr/>
          </p:nvSpPr>
          <p:spPr>
            <a:xfrm>
              <a:off x="7512050" y="4179887"/>
              <a:ext cx="974725"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cap="none" strike="noStrike">
                  <a:solidFill>
                    <a:schemeClr val="lt2"/>
                  </a:solidFill>
                  <a:latin typeface="Times New Roman"/>
                  <a:ea typeface="Times New Roman"/>
                  <a:cs typeface="Times New Roman"/>
                  <a:sym typeface="Times New Roman"/>
                </a:rPr>
                <a:t>Olap</a:t>
              </a:r>
              <a:endParaRPr/>
            </a:p>
          </p:txBody>
        </p:sp>
        <p:sp>
          <p:nvSpPr>
            <p:cNvPr id="1120" name="Google Shape;1120;p86"/>
            <p:cNvSpPr txBox="1"/>
            <p:nvPr/>
          </p:nvSpPr>
          <p:spPr>
            <a:xfrm>
              <a:off x="7300912" y="5540375"/>
              <a:ext cx="1449387"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cap="none" strike="noStrike">
                  <a:solidFill>
                    <a:schemeClr val="lt2"/>
                  </a:solidFill>
                  <a:latin typeface="Times New Roman"/>
                  <a:ea typeface="Times New Roman"/>
                  <a:cs typeface="Times New Roman"/>
                  <a:sym typeface="Times New Roman"/>
                </a:rPr>
                <a:t>Reports</a:t>
              </a:r>
              <a:endParaRPr/>
            </a:p>
          </p:txBody>
        </p:sp>
        <p:sp>
          <p:nvSpPr>
            <p:cNvPr id="1121" name="Google Shape;1121;p86"/>
            <p:cNvSpPr/>
            <p:nvPr/>
          </p:nvSpPr>
          <p:spPr>
            <a:xfrm>
              <a:off x="7648575" y="4840287"/>
              <a:ext cx="685800" cy="755650"/>
            </a:xfrm>
            <a:prstGeom prst="flowChartMultidocument">
              <a:avLst/>
            </a:prstGeom>
            <a:solidFill>
              <a:srgbClr val="FFCCC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22" name="Google Shape;1122;p86"/>
            <p:cNvPicPr preferRelativeResize="0"/>
            <p:nvPr/>
          </p:nvPicPr>
          <p:blipFill rotWithShape="1">
            <a:blip r:embed="rId3">
              <a:alphaModFix/>
            </a:blip>
            <a:srcRect b="0" l="0" r="0" t="0"/>
            <a:stretch/>
          </p:blipFill>
          <p:spPr>
            <a:xfrm>
              <a:off x="7807325" y="4935537"/>
              <a:ext cx="290512" cy="282575"/>
            </a:xfrm>
            <a:prstGeom prst="rect">
              <a:avLst/>
            </a:prstGeom>
            <a:noFill/>
            <a:ln>
              <a:noFill/>
            </a:ln>
          </p:spPr>
        </p:pic>
        <p:pic>
          <p:nvPicPr>
            <p:cNvPr id="1123" name="Google Shape;1123;p86"/>
            <p:cNvPicPr preferRelativeResize="0"/>
            <p:nvPr/>
          </p:nvPicPr>
          <p:blipFill rotWithShape="1">
            <a:blip r:embed="rId4">
              <a:alphaModFix/>
            </a:blip>
            <a:srcRect b="0" l="0" r="0" t="0"/>
            <a:stretch/>
          </p:blipFill>
          <p:spPr>
            <a:xfrm>
              <a:off x="7700962" y="5260975"/>
              <a:ext cx="422275" cy="2413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5"/>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4" name="Google Shape;174;p15"/>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Need for Data Warehousing</a:t>
            </a:r>
            <a:endParaRPr/>
          </a:p>
        </p:txBody>
      </p:sp>
      <p:sp>
        <p:nvSpPr>
          <p:cNvPr id="175" name="Google Shape;175;p15"/>
          <p:cNvSpPr txBox="1"/>
          <p:nvPr>
            <p:ph idx="1"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Better business intelligence for end-users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Reduction in time to locate, access, and analyze information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Consolidation of disparate information sources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Strategic advantage over competitors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Faster time-to-market for products and services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Replacement of older, less-responsive decision support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Reduction in demand on IS to generate reports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7" name="Shape 1127"/>
        <p:cNvGrpSpPr/>
        <p:nvPr/>
      </p:nvGrpSpPr>
      <p:grpSpPr>
        <a:xfrm>
          <a:off x="0" y="0"/>
          <a:ext cx="0" cy="0"/>
          <a:chOff x="0" y="0"/>
          <a:chExt cx="0" cy="0"/>
        </a:xfrm>
      </p:grpSpPr>
      <p:sp>
        <p:nvSpPr>
          <p:cNvPr id="1128" name="Google Shape;1128;p8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29" name="Google Shape;1129;p87"/>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130" name="Google Shape;1130;p87"/>
          <p:cNvSpPr txBox="1"/>
          <p:nvPr>
            <p:ph idx="1" type="body"/>
          </p:nvPr>
        </p:nvSpPr>
        <p:spPr>
          <a:xfrm>
            <a:off x="304800" y="1295400"/>
            <a:ext cx="8534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 Modeling Approaches</a:t>
            </a:r>
            <a:endParaRPr/>
          </a:p>
          <a:p>
            <a:pPr indent="-228600" lvl="1" marL="685800" marR="0" rtl="0" algn="l">
              <a:lnSpc>
                <a:spcPct val="120000"/>
              </a:lnSpc>
              <a:spcBef>
                <a:spcPts val="280"/>
              </a:spcBef>
              <a:spcAft>
                <a:spcPts val="0"/>
              </a:spcAft>
              <a:buClr>
                <a:srgbClr val="003366"/>
              </a:buClr>
              <a:buSzPts val="1400"/>
              <a:buFont typeface="Noto Symbol"/>
              <a:buChar char="•"/>
            </a:pPr>
            <a:r>
              <a:rPr b="1" i="0" lang="en-US" sz="1400" u="none" cap="none" strike="noStrike">
                <a:solidFill>
                  <a:schemeClr val="dk1"/>
                </a:solidFill>
                <a:latin typeface="Rambla"/>
                <a:ea typeface="Rambla"/>
                <a:cs typeface="Rambla"/>
                <a:sym typeface="Rambla"/>
              </a:rPr>
              <a:t>Entity Relational Approach</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Traditional modeling technique (more normalized)</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Technique of choice for OLTP</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Suits for corporate data Warehouse</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Eliminate redundancy</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Transaction efficiency</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Dimensional Approach</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Analyzing business measures in the specific business context (using STAR schema)</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Helps visualize very abstract business questions</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End users can easily understand and navigate the data structure</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Query performance</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Ease of understanding / use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4" name="Shape 1134"/>
        <p:cNvGrpSpPr/>
        <p:nvPr/>
      </p:nvGrpSpPr>
      <p:grpSpPr>
        <a:xfrm>
          <a:off x="0" y="0"/>
          <a:ext cx="0" cy="0"/>
          <a:chOff x="0" y="0"/>
          <a:chExt cx="0" cy="0"/>
        </a:xfrm>
      </p:grpSpPr>
      <p:sp>
        <p:nvSpPr>
          <p:cNvPr id="1135" name="Google Shape;1135;p8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36" name="Google Shape;1136;p88"/>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References</a:t>
            </a:r>
            <a:endParaRPr/>
          </a:p>
        </p:txBody>
      </p:sp>
      <p:sp>
        <p:nvSpPr>
          <p:cNvPr id="1137" name="Google Shape;1137;p88"/>
          <p:cNvSpPr txBox="1"/>
          <p:nvPr/>
        </p:nvSpPr>
        <p:spPr>
          <a:xfrm>
            <a:off x="0" y="1295400"/>
            <a:ext cx="8915400" cy="4664075"/>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Course structure was conceptualized from Business Data Modeling training course offered by Inteq Group 		(www.inteqgroup.com/bdm.aspx) </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Wipro Data warehousing Training Material</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a:t>
            </a:r>
            <a:r>
              <a:rPr b="1" i="0" lang="en-US" sz="2000" u="sng" cap="none" strike="noStrike">
                <a:solidFill>
                  <a:schemeClr val="hlink"/>
                </a:solidFill>
                <a:latin typeface="Arial"/>
                <a:ea typeface="Arial"/>
                <a:cs typeface="Arial"/>
                <a:sym typeface="Arial"/>
                <a:hlinkClick r:id="rId3"/>
              </a:rPr>
              <a:t>www.agiledata.org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www.stevehoberman.com</a:t>
            </a:r>
            <a:endParaRPr/>
          </a:p>
          <a:p>
            <a:pPr indent="0" lvl="0" marL="0" marR="0" rtl="0" algn="l">
              <a:lnSpc>
                <a:spcPct val="100000"/>
              </a:lnSpc>
              <a:spcBef>
                <a:spcPts val="0"/>
              </a:spcBef>
              <a:spcAft>
                <a:spcPts val="0"/>
              </a:spcAft>
              <a:buClr>
                <a:schemeClr val="dk1"/>
              </a:buClr>
              <a:buSzPts val="2000"/>
              <a:buFont typeface="Rambla"/>
              <a:buChar char="•"/>
            </a:pPr>
            <a:r>
              <a:rPr b="1" i="0" lang="en-US" sz="1200" u="none" cap="none" strike="noStrike">
                <a:solidFill>
                  <a:schemeClr val="dk1"/>
                </a:solidFill>
                <a:latin typeface="Rambla"/>
                <a:ea typeface="Rambla"/>
                <a:cs typeface="Rambla"/>
                <a:sym typeface="Rambla"/>
              </a:rPr>
              <a:t>     </a:t>
            </a:r>
            <a:r>
              <a:rPr b="1" i="0" lang="en-US" sz="2000" u="none" cap="none" strike="noStrike">
                <a:solidFill>
                  <a:schemeClr val="dk1"/>
                </a:solidFill>
                <a:latin typeface="Rambla"/>
                <a:ea typeface="Rambla"/>
                <a:cs typeface="Rambla"/>
                <a:sym typeface="Rambla"/>
              </a:rPr>
              <a:t>www.inf.unibz.it</a:t>
            </a:r>
            <a:r>
              <a:rPr b="1" i="0" lang="en-US" sz="1200" u="none" cap="none" strike="noStrike">
                <a:solidFill>
                  <a:schemeClr val="dk1"/>
                </a:solidFill>
                <a:latin typeface="Rambla"/>
                <a:ea typeface="Rambla"/>
                <a:cs typeface="Rambla"/>
                <a:sym typeface="Rambla"/>
              </a:rPr>
              <a:t>/~</a:t>
            </a:r>
            <a:r>
              <a:rPr b="1" i="0" lang="en-US" sz="2000" u="none" cap="none" strike="noStrike">
                <a:solidFill>
                  <a:schemeClr val="dk1"/>
                </a:solidFill>
                <a:latin typeface="Rambla"/>
                <a:ea typeface="Rambla"/>
                <a:cs typeface="Rambla"/>
                <a:sym typeface="Rambla"/>
              </a:rPr>
              <a:t>franconi/teaching/2000/ct481/er-modelling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Fundamentals of Database Systems by Ramez Elmasri, </a:t>
            </a:r>
            <a:endParaRPr/>
          </a:p>
          <a:p>
            <a:pPr indent="0" lvl="0" marL="0" marR="0" rtl="0" algn="l">
              <a:lnSpc>
                <a:spcPct val="100000"/>
              </a:lnSpc>
              <a:spcBef>
                <a:spcPts val="0"/>
              </a:spcBef>
              <a:spcAft>
                <a:spcPts val="0"/>
              </a:spcAft>
              <a:buClr>
                <a:schemeClr val="dk1"/>
              </a:buClr>
              <a:buFont typeface="Rambla"/>
              <a:buNone/>
            </a:pPr>
            <a:r>
              <a:rPr b="1" i="0" lang="en-US" sz="2000" u="none" cap="none" strike="noStrike">
                <a:solidFill>
                  <a:schemeClr val="dk1"/>
                </a:solidFill>
                <a:latin typeface="Rambla"/>
                <a:ea typeface="Rambla"/>
                <a:cs typeface="Rambla"/>
                <a:sym typeface="Rambla"/>
              </a:rPr>
              <a:t>  Shamkant Navathe, Publisher - Addison Wesley</a:t>
            </a:r>
            <a:endParaRPr/>
          </a:p>
          <a:p>
            <a:pPr indent="0" lvl="0" marL="0" marR="0" rtl="0" algn="l">
              <a:lnSpc>
                <a:spcPct val="100000"/>
              </a:lnSpc>
              <a:spcBef>
                <a:spcPts val="0"/>
              </a:spcBef>
              <a:spcAft>
                <a:spcPts val="0"/>
              </a:spcAft>
              <a:buClr>
                <a:schemeClr val="dk1"/>
              </a:buClr>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1" i="0" sz="2000" u="none" cap="none" strike="noStrike">
              <a:solidFill>
                <a:schemeClr val="dk1"/>
              </a:solidFill>
              <a:latin typeface="Rambla"/>
              <a:ea typeface="Rambla"/>
              <a:cs typeface="Rambla"/>
              <a:sym typeface="Rambl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1" name="Shape 1141"/>
        <p:cNvGrpSpPr/>
        <p:nvPr/>
      </p:nvGrpSpPr>
      <p:grpSpPr>
        <a:xfrm>
          <a:off x="0" y="0"/>
          <a:ext cx="0" cy="0"/>
          <a:chOff x="0" y="0"/>
          <a:chExt cx="0" cy="0"/>
        </a:xfrm>
      </p:grpSpPr>
      <p:sp>
        <p:nvSpPr>
          <p:cNvPr id="1142" name="Google Shape;1142;p8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1143" name="Google Shape;1143;p8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144" name="Google Shape;1144;p89"/>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pic>
        <p:nvPicPr>
          <p:cNvPr id="1145" name="Google Shape;1145;p89"/>
          <p:cNvPicPr preferRelativeResize="0"/>
          <p:nvPr/>
        </p:nvPicPr>
        <p:blipFill rotWithShape="1">
          <a:blip r:embed="rId4">
            <a:alphaModFix/>
          </a:blip>
          <a:srcRect b="0" l="0" r="0" t="0"/>
          <a:stretch/>
        </p:blipFill>
        <p:spPr>
          <a:xfrm>
            <a:off x="4419600" y="6200775"/>
            <a:ext cx="3505200" cy="498475"/>
          </a:xfrm>
          <a:prstGeom prst="rect">
            <a:avLst/>
          </a:prstGeom>
          <a:noFill/>
          <a:ln>
            <a:noFill/>
          </a:ln>
        </p:spPr>
      </p:pic>
      <p:sp>
        <p:nvSpPr>
          <p:cNvPr id="1146" name="Google Shape;1146;p89"/>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ETL Concepts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0" name="Shape 1150"/>
        <p:cNvGrpSpPr/>
        <p:nvPr/>
      </p:nvGrpSpPr>
      <p:grpSpPr>
        <a:xfrm>
          <a:off x="0" y="0"/>
          <a:ext cx="0" cy="0"/>
          <a:chOff x="0" y="0"/>
          <a:chExt cx="0" cy="0"/>
        </a:xfrm>
      </p:grpSpPr>
      <p:sp>
        <p:nvSpPr>
          <p:cNvPr id="1151" name="Google Shape;1151;p9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52" name="Google Shape;1152;p90"/>
          <p:cNvSpPr txBox="1"/>
          <p:nvPr>
            <p:ph idx="4294967295" type="title"/>
          </p:nvPr>
        </p:nvSpPr>
        <p:spPr>
          <a:xfrm>
            <a:off x="361950" y="177800"/>
            <a:ext cx="8458200" cy="58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53" name="Google Shape;1153;p90"/>
          <p:cNvSpPr txBox="1"/>
          <p:nvPr/>
        </p:nvSpPr>
        <p:spPr>
          <a:xfrm>
            <a:off x="301625" y="1450975"/>
            <a:ext cx="8305800" cy="3044825"/>
          </a:xfrm>
          <a:prstGeom prst="rect">
            <a:avLst/>
          </a:prstGeom>
          <a:noFill/>
          <a:ln>
            <a:noFill/>
          </a:ln>
        </p:spPr>
        <p:txBody>
          <a:bodyPr anchorCtr="0" anchor="t" bIns="45700" lIns="91425" spcFirstLastPara="1" rIns="91425" wrap="square" tIns="45700">
            <a:noAutofit/>
          </a:bodyPr>
          <a:lstStyle/>
          <a:p>
            <a:pPr indent="-371475" lvl="0" marL="371475" marR="0" rtl="0" algn="l">
              <a:lnSpc>
                <a:spcPct val="120000"/>
              </a:lnSpc>
              <a:spcBef>
                <a:spcPts val="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ETL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Extraction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Transformation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Load Overview</a:t>
            </a:r>
            <a:endParaRPr/>
          </a:p>
          <a:p>
            <a:pPr indent="-244475" lvl="0" marL="371475" marR="0" rtl="0" algn="l">
              <a:lnSpc>
                <a:spcPct val="120000"/>
              </a:lnSpc>
              <a:spcBef>
                <a:spcPts val="1000"/>
              </a:spcBef>
              <a:spcAft>
                <a:spcPts val="0"/>
              </a:spcAft>
              <a:buClr>
                <a:schemeClr val="dk1"/>
              </a:buClr>
              <a:buSzPts val="2000"/>
              <a:buFont typeface="Noto Symbol"/>
              <a:buNone/>
            </a:pPr>
            <a:r>
              <a:t/>
            </a:r>
            <a:endParaRPr b="0" i="0" sz="20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Rambla"/>
              <a:ea typeface="Rambla"/>
              <a:cs typeface="Rambla"/>
              <a:sym typeface="Rambla"/>
            </a:endParaRPr>
          </a:p>
        </p:txBody>
      </p:sp>
      <p:sp>
        <p:nvSpPr>
          <p:cNvPr id="1154" name="Google Shape;1154;p9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Agenda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9" name="Shape 1159"/>
        <p:cNvGrpSpPr/>
        <p:nvPr/>
      </p:nvGrpSpPr>
      <p:grpSpPr>
        <a:xfrm>
          <a:off x="0" y="0"/>
          <a:ext cx="0" cy="0"/>
          <a:chOff x="0" y="0"/>
          <a:chExt cx="0" cy="0"/>
        </a:xfrm>
      </p:grpSpPr>
      <p:sp>
        <p:nvSpPr>
          <p:cNvPr id="1160" name="Google Shape;1160;p91"/>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61" name="Google Shape;1161;p91"/>
          <p:cNvSpPr txBox="1"/>
          <p:nvPr>
            <p:ph idx="1" type="body"/>
          </p:nvPr>
        </p:nvSpPr>
        <p:spPr>
          <a:xfrm>
            <a:off x="457200" y="1295400"/>
            <a:ext cx="8305800" cy="525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ETL -Extract, Transform and Load </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1600" u="none" cap="none" strike="noStrike">
                <a:solidFill>
                  <a:srgbClr val="3C5658"/>
                </a:solidFill>
                <a:latin typeface="Rambla"/>
                <a:ea typeface="Rambla"/>
                <a:cs typeface="Rambla"/>
                <a:sym typeface="Rambla"/>
              </a:rPr>
              <a:t>ETL is the set of processes by  which data is extracted from various sources,transformed and loaded into target systems</a:t>
            </a:r>
            <a:r>
              <a:rPr b="0" i="0" lang="en-US" sz="2000" u="none" cap="none" strike="noStrike">
                <a:solidFill>
                  <a:srgbClr val="3C5658"/>
                </a:solidFill>
                <a:latin typeface="Rambla"/>
                <a:ea typeface="Rambla"/>
                <a:cs typeface="Rambla"/>
                <a:sym typeface="Rambla"/>
              </a:rPr>
              <a:t> </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162" name="Google Shape;1162;p91"/>
          <p:cNvPicPr preferRelativeResize="0"/>
          <p:nvPr/>
        </p:nvPicPr>
        <p:blipFill rotWithShape="1">
          <a:blip r:embed="rId3">
            <a:alphaModFix/>
          </a:blip>
          <a:srcRect b="0" l="0" r="0" t="0"/>
          <a:stretch/>
        </p:blipFill>
        <p:spPr>
          <a:xfrm>
            <a:off x="914400" y="2667000"/>
            <a:ext cx="6096000" cy="3733800"/>
          </a:xfrm>
          <a:prstGeom prst="rect">
            <a:avLst/>
          </a:prstGeom>
          <a:noFill/>
          <a:ln>
            <a:noFill/>
          </a:ln>
        </p:spPr>
      </p:pic>
      <p:sp>
        <p:nvSpPr>
          <p:cNvPr id="1163" name="Google Shape;1163;p9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Definition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9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69" name="Google Shape;1169;p92"/>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70" name="Google Shape;1170;p92"/>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71" name="Google Shape;1171;p9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Importance of ETL</a:t>
            </a:r>
            <a:endParaRPr/>
          </a:p>
        </p:txBody>
      </p:sp>
      <p:sp>
        <p:nvSpPr>
          <p:cNvPr id="1172" name="Google Shape;1172;p92"/>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73" name="Google Shape;1173;p92"/>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74" name="Google Shape;1174;p92"/>
          <p:cNvSpPr txBox="1"/>
          <p:nvPr/>
        </p:nvSpPr>
        <p:spPr>
          <a:xfrm>
            <a:off x="228600" y="1371600"/>
            <a:ext cx="8686800" cy="48593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ETL technology is an important component of a complete enterprise data integration solution and the cornerstone of many strategic technology initiatives that benefit greatly from data profiling, data quality and metadata management functionality</a:t>
            </a:r>
            <a:endParaRPr/>
          </a:p>
          <a:p>
            <a:pPr indent="0" lvl="0" marL="0" marR="0" rtl="0" algn="just">
              <a:lnSpc>
                <a:spcPct val="100000"/>
              </a:lnSpc>
              <a:spcBef>
                <a:spcPts val="800"/>
              </a:spcBef>
              <a:spcAft>
                <a:spcPts val="0"/>
              </a:spcAft>
              <a:buClr>
                <a:schemeClr val="dk1"/>
              </a:buClr>
              <a:buFont typeface="Arial"/>
              <a:buNone/>
            </a:pPr>
            <a:r>
              <a:t/>
            </a:r>
            <a:endParaRPr b="0" i="0" sz="1600" u="none" cap="none" strike="noStrike">
              <a:solidFill>
                <a:schemeClr val="dk1"/>
              </a:solidFill>
              <a:latin typeface="Rambla"/>
              <a:ea typeface="Rambla"/>
              <a:cs typeface="Rambla"/>
              <a:sym typeface="Rambla"/>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Support data extraction, cleansing, aggregation, reorganization, transformation,   </a:t>
            </a:r>
            <a:endParaRPr/>
          </a:p>
          <a:p>
            <a:pPr indent="0" lvl="0" marL="0" marR="0" rtl="0" algn="just">
              <a:lnSpc>
                <a:spcPct val="100000"/>
              </a:lnSpc>
              <a:spcBef>
                <a:spcPts val="80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     and load operations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Generate and maintain centralized metadata</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Closely integrated with RDBMS’s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Filter data, convert codes, calculate derived values, map many source data fields </a:t>
            </a:r>
            <a:endParaRPr/>
          </a:p>
          <a:p>
            <a:pPr indent="0" lvl="0" marL="0" marR="0" rtl="0" algn="just">
              <a:lnSpc>
                <a:spcPct val="100000"/>
              </a:lnSpc>
              <a:spcBef>
                <a:spcPts val="80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     to one target data field</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Automatic generation of data extract programs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High speed loading of target data warehouses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Employs Middle Ware for near Real Time ETL</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Rambla"/>
              <a:ea typeface="Rambla"/>
              <a:cs typeface="Rambla"/>
              <a:sym typeface="Rambl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8" name="Shape 1178"/>
        <p:cNvGrpSpPr/>
        <p:nvPr/>
      </p:nvGrpSpPr>
      <p:grpSpPr>
        <a:xfrm>
          <a:off x="0" y="0"/>
          <a:ext cx="0" cy="0"/>
          <a:chOff x="0" y="0"/>
          <a:chExt cx="0" cy="0"/>
        </a:xfrm>
      </p:grpSpPr>
      <p:sp>
        <p:nvSpPr>
          <p:cNvPr id="1179" name="Google Shape;1179;p9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80" name="Google Shape;1180;p93"/>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81" name="Google Shape;1181;p93"/>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82" name="Google Shape;1182;p9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2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Framework</a:t>
            </a:r>
            <a:endParaRPr/>
          </a:p>
        </p:txBody>
      </p:sp>
      <p:sp>
        <p:nvSpPr>
          <p:cNvPr id="1183" name="Google Shape;1183;p93"/>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84" name="Google Shape;1184;p93"/>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85" name="Google Shape;1185;p93"/>
          <p:cNvSpPr txBox="1"/>
          <p:nvPr/>
        </p:nvSpPr>
        <p:spPr>
          <a:xfrm>
            <a:off x="228600" y="1371600"/>
            <a:ext cx="8686800" cy="442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86" name="Google Shape;1186;p9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87" name="Google Shape;1187;p93"/>
          <p:cNvPicPr preferRelativeResize="0"/>
          <p:nvPr/>
        </p:nvPicPr>
        <p:blipFill rotWithShape="1">
          <a:blip r:embed="rId3">
            <a:alphaModFix/>
          </a:blip>
          <a:srcRect b="0" l="0" r="0" t="0"/>
          <a:stretch/>
        </p:blipFill>
        <p:spPr>
          <a:xfrm>
            <a:off x="-26987" y="1371600"/>
            <a:ext cx="9199562" cy="5029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1" name="Shape 1191"/>
        <p:cNvGrpSpPr/>
        <p:nvPr/>
      </p:nvGrpSpPr>
      <p:grpSpPr>
        <a:xfrm>
          <a:off x="0" y="0"/>
          <a:ext cx="0" cy="0"/>
          <a:chOff x="0" y="0"/>
          <a:chExt cx="0" cy="0"/>
        </a:xfrm>
      </p:grpSpPr>
      <p:sp>
        <p:nvSpPr>
          <p:cNvPr id="1192" name="Google Shape;1192;p9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93" name="Google Shape;1193;p94"/>
          <p:cNvSpPr txBox="1"/>
          <p:nvPr>
            <p:ph idx="4294967295" type="body"/>
          </p:nvPr>
        </p:nvSpPr>
        <p:spPr>
          <a:xfrm>
            <a:off x="304800" y="12954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Extraction:</a:t>
            </a:r>
            <a:endParaRPr/>
          </a:p>
          <a:p>
            <a:pPr indent="-127000" lvl="0" marL="228600" marR="0" rtl="0" algn="l">
              <a:lnSpc>
                <a:spcPct val="80000"/>
              </a:lnSpc>
              <a:spcBef>
                <a:spcPts val="320"/>
              </a:spcBef>
              <a:spcAft>
                <a:spcPts val="0"/>
              </a:spcAft>
              <a:buClr>
                <a:schemeClr val="lt1"/>
              </a:buClr>
              <a:buSzPts val="1600"/>
              <a:buFont typeface="Noto Symbol"/>
              <a:buNone/>
            </a:pPr>
            <a:r>
              <a:t/>
            </a:r>
            <a:endParaRPr b="1"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Rummages through a file or  </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database</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Uses some criteria for selection</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Identifies qualified data and</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Transports the data over onto </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another file or database</a:t>
            </a:r>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Extraction – Cleanup</a:t>
            </a:r>
            <a:endParaRPr/>
          </a:p>
          <a:p>
            <a:pPr indent="-127000" lvl="0" marL="228600" marR="0" rtl="0" algn="l">
              <a:lnSpc>
                <a:spcPct val="80000"/>
              </a:lnSpc>
              <a:spcBef>
                <a:spcPts val="320"/>
              </a:spcBef>
              <a:spcAft>
                <a:spcPts val="0"/>
              </a:spcAft>
              <a:buClr>
                <a:schemeClr val="lt1"/>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Restructuring of records or fields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Removal of Operational-only  data</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Supply of missing field values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Integrity checks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Consistency and Range checks, etc...</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194" name="Google Shape;1194;p94"/>
          <p:cNvSpPr txBox="1"/>
          <p:nvPr>
            <p:ph idx="4294967295" type="body"/>
          </p:nvPr>
        </p:nvSpPr>
        <p:spPr>
          <a:xfrm>
            <a:off x="4651375" y="12192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transformation</a:t>
            </a:r>
            <a:endParaRPr/>
          </a:p>
          <a:p>
            <a:pPr indent="-228600" lvl="0" marL="228600" marR="0" rtl="0" algn="l">
              <a:lnSpc>
                <a:spcPct val="120000"/>
              </a:lnSpc>
              <a:spcBef>
                <a:spcPts val="120"/>
              </a:spcBef>
              <a:spcAft>
                <a:spcPts val="0"/>
              </a:spcAft>
              <a:buClr>
                <a:srgbClr val="006887"/>
              </a:buClr>
              <a:buFont typeface="Noto Symbol"/>
              <a:buNone/>
            </a:pPr>
            <a:r>
              <a:t/>
            </a:r>
            <a:endParaRPr b="0" i="0" sz="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Integrating dissimilar data types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Changing codes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Adding a time attribute</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Summarizing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Calculating derived values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Renormalizing data</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1"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loading</a:t>
            </a:r>
            <a:endParaRPr/>
          </a:p>
          <a:p>
            <a:pPr indent="-228600" lvl="0" marL="228600" marR="0" rtl="0" algn="l">
              <a:lnSpc>
                <a:spcPct val="120000"/>
              </a:lnSpc>
              <a:spcBef>
                <a:spcPts val="160"/>
              </a:spcBef>
              <a:spcAft>
                <a:spcPts val="0"/>
              </a:spcAft>
              <a:buClr>
                <a:srgbClr val="006887"/>
              </a:buClr>
              <a:buFont typeface="Noto Symbol"/>
              <a:buNone/>
            </a:pPr>
            <a:r>
              <a:t/>
            </a:r>
            <a:endParaRPr b="1" i="0" sz="8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Initial and incremental loading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Updation of metadata</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195" name="Google Shape;1195;p9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Activities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9" name="Shape 1199"/>
        <p:cNvGrpSpPr/>
        <p:nvPr/>
      </p:nvGrpSpPr>
      <p:grpSpPr>
        <a:xfrm>
          <a:off x="0" y="0"/>
          <a:ext cx="0" cy="0"/>
          <a:chOff x="0" y="0"/>
          <a:chExt cx="0" cy="0"/>
        </a:xfrm>
      </p:grpSpPr>
      <p:sp>
        <p:nvSpPr>
          <p:cNvPr id="1200" name="Google Shape;1200;p9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Extraction Overview</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5" name="Shape 1205"/>
        <p:cNvGrpSpPr/>
        <p:nvPr/>
      </p:nvGrpSpPr>
      <p:grpSpPr>
        <a:xfrm>
          <a:off x="0" y="0"/>
          <a:ext cx="0" cy="0"/>
          <a:chOff x="0" y="0"/>
          <a:chExt cx="0" cy="0"/>
        </a:xfrm>
      </p:grpSpPr>
      <p:sp>
        <p:nvSpPr>
          <p:cNvPr id="1206" name="Google Shape;1206;p9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07" name="Google Shape;1207;p96"/>
          <p:cNvSpPr txBox="1"/>
          <p:nvPr>
            <p:ph idx="4294967295" type="body"/>
          </p:nvPr>
        </p:nvSpPr>
        <p:spPr>
          <a:xfrm>
            <a:off x="228600" y="1295400"/>
            <a:ext cx="84582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Extraction is the operation of extracting data from one or more source systems for further use in a data warehouse environment.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This is the first step of the ETL process.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Data can be extracted to a file or table as required.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After the extraction, this data can be transformed and loaded into the data warehouse .</a:t>
            </a:r>
            <a:endParaRPr/>
          </a:p>
        </p:txBody>
      </p:sp>
      <p:sp>
        <p:nvSpPr>
          <p:cNvPr id="1208" name="Google Shape;1208;p9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Data Extraction Overview</a:t>
            </a:r>
            <a:endParaRPr/>
          </a:p>
        </p:txBody>
      </p:sp>
      <p:pic>
        <p:nvPicPr>
          <p:cNvPr id="1209" name="Google Shape;1209;p96"/>
          <p:cNvPicPr preferRelativeResize="0"/>
          <p:nvPr>
            <p:ph idx="4294967295" type="body"/>
          </p:nvPr>
        </p:nvPicPr>
        <p:blipFill rotWithShape="1">
          <a:blip r:embed="rId3">
            <a:alphaModFix/>
          </a:blip>
          <a:srcRect b="0" l="0" r="0" t="0"/>
          <a:stretch/>
        </p:blipFill>
        <p:spPr>
          <a:xfrm>
            <a:off x="4495800" y="3276600"/>
            <a:ext cx="4362450" cy="2890837"/>
          </a:xfrm>
          <a:prstGeom prst="rect">
            <a:avLst/>
          </a:prstGeom>
          <a:noFill/>
          <a:ln>
            <a:noFill/>
          </a:ln>
        </p:spPr>
      </p:pic>
      <p:sp>
        <p:nvSpPr>
          <p:cNvPr id="1210" name="Google Shape;1210;p96"/>
          <p:cNvSpPr txBox="1"/>
          <p:nvPr/>
        </p:nvSpPr>
        <p:spPr>
          <a:xfrm>
            <a:off x="228600" y="3321050"/>
            <a:ext cx="4267200" cy="2927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1" lang="en-US" sz="1200" u="sng" cap="none" strike="noStrike">
                <a:solidFill>
                  <a:schemeClr val="dk1"/>
                </a:solidFill>
                <a:latin typeface="Rambla"/>
                <a:ea typeface="Rambla"/>
                <a:cs typeface="Rambla"/>
                <a:sym typeface="Rambla"/>
              </a:rPr>
              <a:t>Internal Source Data:</a:t>
            </a:r>
            <a:r>
              <a:rPr b="0" i="1" lang="en-US" sz="1200" u="none" cap="none" strike="noStrike">
                <a:solidFill>
                  <a:schemeClr val="dk1"/>
                </a:solidFill>
                <a:latin typeface="Rambla"/>
                <a:ea typeface="Rambla"/>
                <a:cs typeface="Rambla"/>
                <a:sym typeface="Rambla"/>
              </a:rPr>
              <a:t> Extracted directly from the source system. Process can connect to the source system or to an intermediate system that stores the data in a preconfigured manner.</a:t>
            </a:r>
            <a:endParaRPr/>
          </a:p>
          <a:p>
            <a:pPr indent="0" lvl="0" marL="0" marR="0" rtl="0" algn="l">
              <a:lnSpc>
                <a:spcPct val="100000"/>
              </a:lnSpc>
              <a:spcBef>
                <a:spcPts val="600"/>
              </a:spcBef>
              <a:spcAft>
                <a:spcPts val="0"/>
              </a:spcAft>
              <a:buClr>
                <a:schemeClr val="dk1"/>
              </a:buClr>
              <a:buFont typeface="Rambla"/>
              <a:buNone/>
            </a:pPr>
            <a:r>
              <a:rPr b="0" i="1" lang="en-US" sz="1200" u="sng" cap="none" strike="noStrike">
                <a:solidFill>
                  <a:schemeClr val="dk1"/>
                </a:solidFill>
                <a:latin typeface="Rambla"/>
                <a:ea typeface="Rambla"/>
                <a:cs typeface="Rambla"/>
                <a:sym typeface="Rambla"/>
              </a:rPr>
              <a:t>External Source Data:</a:t>
            </a:r>
            <a:r>
              <a:rPr b="0" i="1" lang="en-US" sz="1200" u="none" cap="none" strike="noStrike">
                <a:solidFill>
                  <a:schemeClr val="dk1"/>
                </a:solidFill>
                <a:latin typeface="Rambla"/>
                <a:ea typeface="Rambla"/>
                <a:cs typeface="Rambla"/>
                <a:sym typeface="Rambla"/>
              </a:rPr>
              <a:t>  Not extracted directly from the source system.</a:t>
            </a:r>
            <a:endParaRPr/>
          </a:p>
          <a:p>
            <a:pPr indent="0" lvl="1" marL="457200" marR="0" rtl="0" algn="l">
              <a:lnSpc>
                <a:spcPct val="100000"/>
              </a:lnSpc>
              <a:spcBef>
                <a:spcPts val="600"/>
              </a:spcBef>
              <a:spcAft>
                <a:spcPts val="0"/>
              </a:spcAft>
              <a:buClr>
                <a:schemeClr val="dk1"/>
              </a:buClr>
              <a:buFont typeface="Rambla"/>
              <a:buNone/>
            </a:pPr>
            <a:r>
              <a:rPr b="1" i="1" lang="en-US" sz="1200" u="sng" cap="none" strike="noStrike">
                <a:solidFill>
                  <a:schemeClr val="dk1"/>
                </a:solidFill>
                <a:latin typeface="Rambla"/>
                <a:ea typeface="Rambla"/>
                <a:cs typeface="Rambla"/>
                <a:sym typeface="Rambla"/>
              </a:rPr>
              <a:t>Sample source systems: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Mainframe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Flat files: Fixed length, Delimited</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XML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Web log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ERP System Sources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1" name="Google Shape;181;p16"/>
          <p:cNvSpPr txBox="1"/>
          <p:nvPr>
            <p:ph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Warehouse</a:t>
            </a:r>
            <a:endParaRPr/>
          </a:p>
        </p:txBody>
      </p:sp>
      <p:grpSp>
        <p:nvGrpSpPr>
          <p:cNvPr id="182" name="Google Shape;182;p16"/>
          <p:cNvGrpSpPr/>
          <p:nvPr/>
        </p:nvGrpSpPr>
        <p:grpSpPr>
          <a:xfrm>
            <a:off x="376237" y="1354137"/>
            <a:ext cx="8320087" cy="4089400"/>
            <a:chOff x="76200" y="1289050"/>
            <a:chExt cx="8915400" cy="4878387"/>
          </a:xfrm>
        </p:grpSpPr>
        <p:sp>
          <p:nvSpPr>
            <p:cNvPr id="183" name="Google Shape;183;p16"/>
            <p:cNvSpPr txBox="1"/>
            <p:nvPr/>
          </p:nvSpPr>
          <p:spPr>
            <a:xfrm>
              <a:off x="4495800" y="5710237"/>
              <a:ext cx="4495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Flexible</a:t>
              </a:r>
              <a:r>
                <a:rPr b="0" i="0" lang="en-US" sz="1200" u="none" cap="none" strike="noStrike">
                  <a:solidFill>
                    <a:srgbClr val="3C5658"/>
                  </a:solidFill>
                  <a:latin typeface="Rambla"/>
                  <a:ea typeface="Rambla"/>
                  <a:cs typeface="Rambla"/>
                  <a:sym typeface="Rambla"/>
                </a:rPr>
                <a:t> </a:t>
              </a:r>
              <a:endParaRPr/>
            </a:p>
          </p:txBody>
        </p:sp>
        <p:sp>
          <p:nvSpPr>
            <p:cNvPr id="184" name="Google Shape;184;p16"/>
            <p:cNvSpPr txBox="1"/>
            <p:nvPr/>
          </p:nvSpPr>
          <p:spPr>
            <a:xfrm>
              <a:off x="76200" y="5710237"/>
              <a:ext cx="4419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Not Flexible</a:t>
              </a:r>
              <a:r>
                <a:rPr b="0" i="0" lang="en-US" sz="1200" u="none" cap="none" strike="noStrike">
                  <a:solidFill>
                    <a:srgbClr val="3C5658"/>
                  </a:solidFill>
                  <a:latin typeface="Rambla"/>
                  <a:ea typeface="Rambla"/>
                  <a:cs typeface="Rambla"/>
                  <a:sym typeface="Rambla"/>
                </a:rPr>
                <a:t> </a:t>
              </a:r>
              <a:endParaRPr/>
            </a:p>
          </p:txBody>
        </p:sp>
        <p:sp>
          <p:nvSpPr>
            <p:cNvPr id="185" name="Google Shape;185;p16"/>
            <p:cNvSpPr txBox="1"/>
            <p:nvPr/>
          </p:nvSpPr>
          <p:spPr>
            <a:xfrm>
              <a:off x="4495800" y="5235575"/>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Stores relevant data</a:t>
              </a:r>
              <a:r>
                <a:rPr b="0" i="0" lang="en-US" sz="1200" u="none" cap="none" strike="noStrike">
                  <a:solidFill>
                    <a:srgbClr val="3C5658"/>
                  </a:solidFill>
                  <a:latin typeface="Rambla"/>
                  <a:ea typeface="Rambla"/>
                  <a:cs typeface="Rambla"/>
                  <a:sym typeface="Rambla"/>
                </a:rPr>
                <a:t> </a:t>
              </a:r>
              <a:endParaRPr/>
            </a:p>
          </p:txBody>
        </p:sp>
        <p:sp>
          <p:nvSpPr>
            <p:cNvPr id="186" name="Google Shape;186;p16"/>
            <p:cNvSpPr txBox="1"/>
            <p:nvPr/>
          </p:nvSpPr>
          <p:spPr>
            <a:xfrm>
              <a:off x="76200" y="5235575"/>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Stores all data</a:t>
              </a:r>
              <a:r>
                <a:rPr b="0" i="0" lang="en-US" sz="1200" u="none" cap="none" strike="noStrike">
                  <a:solidFill>
                    <a:srgbClr val="3C5658"/>
                  </a:solidFill>
                  <a:latin typeface="Rambla"/>
                  <a:ea typeface="Rambla"/>
                  <a:cs typeface="Rambla"/>
                  <a:sym typeface="Rambla"/>
                </a:rPr>
                <a:t> </a:t>
              </a:r>
              <a:endParaRPr/>
            </a:p>
          </p:txBody>
        </p:sp>
        <p:sp>
          <p:nvSpPr>
            <p:cNvPr id="187" name="Google Shape;187;p16"/>
            <p:cNvSpPr txBox="1"/>
            <p:nvPr/>
          </p:nvSpPr>
          <p:spPr>
            <a:xfrm>
              <a:off x="4495800" y="4757737"/>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Non Volatile Data</a:t>
              </a:r>
              <a:r>
                <a:rPr b="0" i="0" lang="en-US" sz="1200" u="none" cap="none" strike="noStrike">
                  <a:solidFill>
                    <a:srgbClr val="3C5658"/>
                  </a:solidFill>
                  <a:latin typeface="Rambla"/>
                  <a:ea typeface="Rambla"/>
                  <a:cs typeface="Rambla"/>
                  <a:sym typeface="Rambla"/>
                </a:rPr>
                <a:t> </a:t>
              </a:r>
              <a:endParaRPr/>
            </a:p>
          </p:txBody>
        </p:sp>
        <p:sp>
          <p:nvSpPr>
            <p:cNvPr id="188" name="Google Shape;188;p16"/>
            <p:cNvSpPr txBox="1"/>
            <p:nvPr/>
          </p:nvSpPr>
          <p:spPr>
            <a:xfrm>
              <a:off x="76200" y="4757737"/>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Volatile Data</a:t>
              </a:r>
              <a:r>
                <a:rPr b="0" i="0" lang="en-US" sz="1200" u="none" cap="none" strike="noStrike">
                  <a:solidFill>
                    <a:srgbClr val="3C5658"/>
                  </a:solidFill>
                  <a:latin typeface="Rambla"/>
                  <a:ea typeface="Rambla"/>
                  <a:cs typeface="Rambla"/>
                  <a:sym typeface="Rambla"/>
                </a:rPr>
                <a:t> </a:t>
              </a:r>
              <a:endParaRPr/>
            </a:p>
          </p:txBody>
        </p:sp>
        <p:sp>
          <p:nvSpPr>
            <p:cNvPr id="189" name="Google Shape;189;p16"/>
            <p:cNvSpPr txBox="1"/>
            <p:nvPr/>
          </p:nvSpPr>
          <p:spPr>
            <a:xfrm>
              <a:off x="4495800" y="4246562"/>
              <a:ext cx="44958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Relatively few concurrent users</a:t>
              </a:r>
              <a:r>
                <a:rPr b="0" i="0" lang="en-US" sz="1200" u="none" cap="none" strike="noStrike">
                  <a:solidFill>
                    <a:srgbClr val="3C5658"/>
                  </a:solidFill>
                  <a:latin typeface="Rambla"/>
                  <a:ea typeface="Rambla"/>
                  <a:cs typeface="Rambla"/>
                  <a:sym typeface="Rambla"/>
                </a:rPr>
                <a:t> </a:t>
              </a:r>
              <a:endParaRPr/>
            </a:p>
          </p:txBody>
        </p:sp>
        <p:sp>
          <p:nvSpPr>
            <p:cNvPr id="190" name="Google Shape;190;p16"/>
            <p:cNvSpPr txBox="1"/>
            <p:nvPr/>
          </p:nvSpPr>
          <p:spPr>
            <a:xfrm>
              <a:off x="76200" y="4246562"/>
              <a:ext cx="44196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Many concurrent users</a:t>
              </a:r>
              <a:r>
                <a:rPr b="0" i="0" lang="en-US" sz="1200" u="none" cap="none" strike="noStrike">
                  <a:solidFill>
                    <a:srgbClr val="3C5658"/>
                  </a:solidFill>
                  <a:latin typeface="Rambla"/>
                  <a:ea typeface="Rambla"/>
                  <a:cs typeface="Rambla"/>
                  <a:sym typeface="Rambla"/>
                </a:rPr>
                <a:t> </a:t>
              </a:r>
              <a:endParaRPr/>
            </a:p>
          </p:txBody>
        </p:sp>
        <p:sp>
          <p:nvSpPr>
            <p:cNvPr id="191" name="Google Shape;191;p16"/>
            <p:cNvSpPr txBox="1"/>
            <p:nvPr/>
          </p:nvSpPr>
          <p:spPr>
            <a:xfrm>
              <a:off x="4495800" y="37719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Large database size</a:t>
              </a:r>
              <a:r>
                <a:rPr b="0" i="0" lang="en-US" sz="1200" u="none" cap="none" strike="noStrike">
                  <a:solidFill>
                    <a:srgbClr val="3C5658"/>
                  </a:solidFill>
                  <a:latin typeface="Rambla"/>
                  <a:ea typeface="Rambla"/>
                  <a:cs typeface="Rambla"/>
                  <a:sym typeface="Rambla"/>
                </a:rPr>
                <a:t> </a:t>
              </a:r>
              <a:endParaRPr/>
            </a:p>
          </p:txBody>
        </p:sp>
        <p:sp>
          <p:nvSpPr>
            <p:cNvPr id="192" name="Google Shape;192;p16"/>
            <p:cNvSpPr txBox="1"/>
            <p:nvPr/>
          </p:nvSpPr>
          <p:spPr>
            <a:xfrm>
              <a:off x="76200" y="37719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Relatively smaller database</a:t>
              </a:r>
              <a:r>
                <a:rPr b="0" i="0" lang="en-US" sz="1200" u="none" cap="none" strike="noStrike">
                  <a:solidFill>
                    <a:srgbClr val="3C5658"/>
                  </a:solidFill>
                  <a:latin typeface="Rambla"/>
                  <a:ea typeface="Rambla"/>
                  <a:cs typeface="Rambla"/>
                  <a:sym typeface="Rambla"/>
                </a:rPr>
                <a:t> </a:t>
              </a:r>
              <a:endParaRPr/>
            </a:p>
          </p:txBody>
        </p:sp>
        <p:sp>
          <p:nvSpPr>
            <p:cNvPr id="193" name="Google Shape;193;p16"/>
            <p:cNvSpPr txBox="1"/>
            <p:nvPr/>
          </p:nvSpPr>
          <p:spPr>
            <a:xfrm>
              <a:off x="4495800" y="3192462"/>
              <a:ext cx="44958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Organized by subject (Customer, Product)</a:t>
              </a:r>
              <a:r>
                <a:rPr b="0" i="0" lang="en-US" sz="1200" u="none" cap="none" strike="noStrike">
                  <a:solidFill>
                    <a:srgbClr val="3C5658"/>
                  </a:solidFill>
                  <a:latin typeface="Rambla"/>
                  <a:ea typeface="Rambla"/>
                  <a:cs typeface="Rambla"/>
                  <a:sym typeface="Rambla"/>
                </a:rPr>
                <a:t> </a:t>
              </a:r>
              <a:endParaRPr/>
            </a:p>
          </p:txBody>
        </p:sp>
        <p:sp>
          <p:nvSpPr>
            <p:cNvPr id="194" name="Google Shape;194;p16"/>
            <p:cNvSpPr txBox="1"/>
            <p:nvPr/>
          </p:nvSpPr>
          <p:spPr>
            <a:xfrm>
              <a:off x="76200" y="3192462"/>
              <a:ext cx="44196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Organized by transactions (Order, Input, Inventory)</a:t>
              </a:r>
              <a:r>
                <a:rPr b="0" i="0" lang="en-US" sz="1200" u="none" cap="none" strike="noStrike">
                  <a:solidFill>
                    <a:srgbClr val="3C5658"/>
                  </a:solidFill>
                  <a:latin typeface="Rambla"/>
                  <a:ea typeface="Rambla"/>
                  <a:cs typeface="Rambla"/>
                  <a:sym typeface="Rambla"/>
                </a:rPr>
                <a:t> </a:t>
              </a:r>
              <a:endParaRPr/>
            </a:p>
          </p:txBody>
        </p:sp>
        <p:sp>
          <p:nvSpPr>
            <p:cNvPr id="195" name="Google Shape;195;p16"/>
            <p:cNvSpPr txBox="1"/>
            <p:nvPr/>
          </p:nvSpPr>
          <p:spPr>
            <a:xfrm>
              <a:off x="4495800" y="27178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Managerial View</a:t>
              </a:r>
              <a:r>
                <a:rPr b="0" i="0" lang="en-US" sz="1200" u="none" cap="none" strike="noStrike">
                  <a:solidFill>
                    <a:srgbClr val="3C5658"/>
                  </a:solidFill>
                  <a:latin typeface="Rambla"/>
                  <a:ea typeface="Rambla"/>
                  <a:cs typeface="Rambla"/>
                  <a:sym typeface="Rambla"/>
                </a:rPr>
                <a:t> </a:t>
              </a:r>
              <a:endParaRPr/>
            </a:p>
          </p:txBody>
        </p:sp>
        <p:sp>
          <p:nvSpPr>
            <p:cNvPr id="196" name="Google Shape;196;p16"/>
            <p:cNvSpPr txBox="1"/>
            <p:nvPr/>
          </p:nvSpPr>
          <p:spPr>
            <a:xfrm>
              <a:off x="76200" y="27178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Operator View</a:t>
              </a:r>
              <a:r>
                <a:rPr b="0" i="0" lang="en-US" sz="1200" u="none" cap="none" strike="noStrike">
                  <a:solidFill>
                    <a:srgbClr val="3C5658"/>
                  </a:solidFill>
                  <a:latin typeface="Rambla"/>
                  <a:ea typeface="Rambla"/>
                  <a:cs typeface="Rambla"/>
                  <a:sym typeface="Rambla"/>
                </a:rPr>
                <a:t> </a:t>
              </a:r>
              <a:endParaRPr/>
            </a:p>
          </p:txBody>
        </p:sp>
        <p:sp>
          <p:nvSpPr>
            <p:cNvPr id="197" name="Google Shape;197;p16"/>
            <p:cNvSpPr txBox="1"/>
            <p:nvPr/>
          </p:nvSpPr>
          <p:spPr>
            <a:xfrm>
              <a:off x="4495800" y="2239962"/>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History Oriented</a:t>
              </a:r>
              <a:r>
                <a:rPr b="0" i="0" lang="en-US" sz="1200" u="none" cap="none" strike="noStrike">
                  <a:solidFill>
                    <a:srgbClr val="3C5658"/>
                  </a:solidFill>
                  <a:latin typeface="Rambla"/>
                  <a:ea typeface="Rambla"/>
                  <a:cs typeface="Rambla"/>
                  <a:sym typeface="Rambla"/>
                </a:rPr>
                <a:t> </a:t>
              </a:r>
              <a:endParaRPr/>
            </a:p>
          </p:txBody>
        </p:sp>
        <p:sp>
          <p:nvSpPr>
            <p:cNvPr id="198" name="Google Shape;198;p16"/>
            <p:cNvSpPr txBox="1"/>
            <p:nvPr/>
          </p:nvSpPr>
          <p:spPr>
            <a:xfrm>
              <a:off x="76200" y="2239962"/>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Time Sensitive</a:t>
              </a:r>
              <a:r>
                <a:rPr b="0" i="0" lang="en-US" sz="1200" u="none" cap="none" strike="noStrike">
                  <a:solidFill>
                    <a:srgbClr val="3C5658"/>
                  </a:solidFill>
                  <a:latin typeface="Rambla"/>
                  <a:ea typeface="Rambla"/>
                  <a:cs typeface="Rambla"/>
                  <a:sym typeface="Rambla"/>
                </a:rPr>
                <a:t> </a:t>
              </a:r>
              <a:endParaRPr/>
            </a:p>
          </p:txBody>
        </p:sp>
        <p:sp>
          <p:nvSpPr>
            <p:cNvPr id="199" name="Google Shape;199;p16"/>
            <p:cNvSpPr txBox="1"/>
            <p:nvPr/>
          </p:nvSpPr>
          <p:spPr>
            <a:xfrm>
              <a:off x="4495800" y="17653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Query Processing</a:t>
              </a:r>
              <a:r>
                <a:rPr b="0" i="0" lang="en-US" sz="1200" u="none" cap="none" strike="noStrike">
                  <a:solidFill>
                    <a:srgbClr val="3C5658"/>
                  </a:solidFill>
                  <a:latin typeface="Rambla"/>
                  <a:ea typeface="Rambla"/>
                  <a:cs typeface="Rambla"/>
                  <a:sym typeface="Rambla"/>
                </a:rPr>
                <a:t> </a:t>
              </a:r>
              <a:endParaRPr/>
            </a:p>
          </p:txBody>
        </p:sp>
        <p:sp>
          <p:nvSpPr>
            <p:cNvPr id="200" name="Google Shape;200;p16"/>
            <p:cNvSpPr txBox="1"/>
            <p:nvPr/>
          </p:nvSpPr>
          <p:spPr>
            <a:xfrm>
              <a:off x="76200" y="17653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Transaction Processing</a:t>
              </a:r>
              <a:r>
                <a:rPr b="0" i="0" lang="en-US" sz="1200" u="none" cap="none" strike="noStrike">
                  <a:solidFill>
                    <a:srgbClr val="3C5658"/>
                  </a:solidFill>
                  <a:latin typeface="Rambla"/>
                  <a:ea typeface="Rambla"/>
                  <a:cs typeface="Rambla"/>
                  <a:sym typeface="Rambla"/>
                </a:rPr>
                <a:t> </a:t>
              </a:r>
              <a:endParaRPr/>
            </a:p>
          </p:txBody>
        </p:sp>
        <p:sp>
          <p:nvSpPr>
            <p:cNvPr id="201" name="Google Shape;201;p16"/>
            <p:cNvSpPr txBox="1"/>
            <p:nvPr/>
          </p:nvSpPr>
          <p:spPr>
            <a:xfrm>
              <a:off x="4495800" y="1289050"/>
              <a:ext cx="44958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202" name="Google Shape;202;p16"/>
            <p:cNvSpPr txBox="1"/>
            <p:nvPr/>
          </p:nvSpPr>
          <p:spPr>
            <a:xfrm>
              <a:off x="76200" y="1289050"/>
              <a:ext cx="4419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Operational System</a:t>
              </a:r>
              <a:r>
                <a:rPr b="0" i="0" lang="en-US" sz="1800" u="none" cap="none" strike="noStrike">
                  <a:solidFill>
                    <a:srgbClr val="3C5658"/>
                  </a:solidFill>
                  <a:latin typeface="Rambla"/>
                  <a:ea typeface="Rambla"/>
                  <a:cs typeface="Rambla"/>
                  <a:sym typeface="Rambla"/>
                </a:rPr>
                <a:t> </a:t>
              </a:r>
              <a:endParaRPr/>
            </a:p>
          </p:txBody>
        </p:sp>
        <p:cxnSp>
          <p:nvCxnSpPr>
            <p:cNvPr id="203" name="Google Shape;203;p16"/>
            <p:cNvCxnSpPr/>
            <p:nvPr/>
          </p:nvCxnSpPr>
          <p:spPr>
            <a:xfrm>
              <a:off x="76200" y="128905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204" name="Google Shape;204;p16"/>
            <p:cNvCxnSpPr/>
            <p:nvPr/>
          </p:nvCxnSpPr>
          <p:spPr>
            <a:xfrm>
              <a:off x="76200" y="17653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5" name="Google Shape;205;p16"/>
            <p:cNvCxnSpPr/>
            <p:nvPr/>
          </p:nvCxnSpPr>
          <p:spPr>
            <a:xfrm>
              <a:off x="76200" y="22399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6" name="Google Shape;206;p16"/>
            <p:cNvCxnSpPr/>
            <p:nvPr/>
          </p:nvCxnSpPr>
          <p:spPr>
            <a:xfrm>
              <a:off x="76200" y="27178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7" name="Google Shape;207;p16"/>
            <p:cNvCxnSpPr/>
            <p:nvPr/>
          </p:nvCxnSpPr>
          <p:spPr>
            <a:xfrm>
              <a:off x="76200" y="31924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8" name="Google Shape;208;p16"/>
            <p:cNvCxnSpPr/>
            <p:nvPr/>
          </p:nvCxnSpPr>
          <p:spPr>
            <a:xfrm>
              <a:off x="76200" y="37719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09" name="Google Shape;209;p16"/>
            <p:cNvCxnSpPr/>
            <p:nvPr/>
          </p:nvCxnSpPr>
          <p:spPr>
            <a:xfrm>
              <a:off x="76200" y="42465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0" name="Google Shape;210;p16"/>
            <p:cNvCxnSpPr/>
            <p:nvPr/>
          </p:nvCxnSpPr>
          <p:spPr>
            <a:xfrm>
              <a:off x="76200" y="47577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1" name="Google Shape;211;p16"/>
            <p:cNvCxnSpPr/>
            <p:nvPr/>
          </p:nvCxnSpPr>
          <p:spPr>
            <a:xfrm>
              <a:off x="76200" y="5235575"/>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2" name="Google Shape;212;p16"/>
            <p:cNvCxnSpPr/>
            <p:nvPr/>
          </p:nvCxnSpPr>
          <p:spPr>
            <a:xfrm>
              <a:off x="76200" y="57102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213" name="Google Shape;213;p16"/>
            <p:cNvCxnSpPr/>
            <p:nvPr/>
          </p:nvCxnSpPr>
          <p:spPr>
            <a:xfrm>
              <a:off x="76200" y="6167437"/>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214" name="Google Shape;214;p16"/>
            <p:cNvCxnSpPr/>
            <p:nvPr/>
          </p:nvCxnSpPr>
          <p:spPr>
            <a:xfrm>
              <a:off x="76200" y="1289050"/>
              <a:ext cx="0" cy="4878387"/>
            </a:xfrm>
            <a:prstGeom prst="straightConnector1">
              <a:avLst/>
            </a:prstGeom>
            <a:noFill/>
            <a:ln cap="sq" cmpd="sng" w="28575">
              <a:solidFill>
                <a:schemeClr val="dk1"/>
              </a:solidFill>
              <a:prstDash val="solid"/>
              <a:miter lim="8000"/>
              <a:headEnd len="sm" w="sm" type="none"/>
              <a:tailEnd len="sm" w="sm" type="none"/>
            </a:ln>
          </p:spPr>
        </p:cxnSp>
        <p:cxnSp>
          <p:nvCxnSpPr>
            <p:cNvPr id="215" name="Google Shape;215;p16"/>
            <p:cNvCxnSpPr/>
            <p:nvPr/>
          </p:nvCxnSpPr>
          <p:spPr>
            <a:xfrm>
              <a:off x="4495800" y="1289050"/>
              <a:ext cx="0" cy="4878387"/>
            </a:xfrm>
            <a:prstGeom prst="straightConnector1">
              <a:avLst/>
            </a:prstGeom>
            <a:noFill/>
            <a:ln cap="flat" cmpd="sng" w="12700">
              <a:solidFill>
                <a:schemeClr val="dk1"/>
              </a:solidFill>
              <a:prstDash val="solid"/>
              <a:miter lim="8000"/>
              <a:headEnd len="sm" w="sm" type="none"/>
              <a:tailEnd len="sm" w="sm" type="none"/>
            </a:ln>
          </p:spPr>
        </p:cxnSp>
        <p:cxnSp>
          <p:nvCxnSpPr>
            <p:cNvPr id="216" name="Google Shape;216;p16"/>
            <p:cNvCxnSpPr/>
            <p:nvPr/>
          </p:nvCxnSpPr>
          <p:spPr>
            <a:xfrm>
              <a:off x="8991600" y="1289050"/>
              <a:ext cx="0" cy="48783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5" name="Shape 1215"/>
        <p:cNvGrpSpPr/>
        <p:nvPr/>
      </p:nvGrpSpPr>
      <p:grpSpPr>
        <a:xfrm>
          <a:off x="0" y="0"/>
          <a:ext cx="0" cy="0"/>
          <a:chOff x="0" y="0"/>
          <a:chExt cx="0" cy="0"/>
        </a:xfrm>
      </p:grpSpPr>
      <p:sp>
        <p:nvSpPr>
          <p:cNvPr id="1216" name="Google Shape;1216;p97"/>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17" name="Google Shape;1217;p97"/>
          <p:cNvSpPr txBox="1"/>
          <p:nvPr>
            <p:ph idx="1" type="body"/>
          </p:nvPr>
        </p:nvSpPr>
        <p:spPr>
          <a:xfrm>
            <a:off x="152400" y="1066800"/>
            <a:ext cx="6324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Full Extraction</a:t>
            </a:r>
            <a:endParaRPr/>
          </a:p>
          <a:p>
            <a:pPr indent="-228600" lvl="0" marL="228600" marR="0" rtl="0" algn="l">
              <a:lnSpc>
                <a:spcPct val="80000"/>
              </a:lnSpc>
              <a:spcBef>
                <a:spcPts val="24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 Data is extracted completely from the source system</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 No need to keep track of changes to the data source</a:t>
            </a:r>
            <a:endParaRPr/>
          </a:p>
          <a:p>
            <a:pPr indent="-228600" lvl="1" marL="685800" marR="0" rtl="0" algn="l">
              <a:lnSpc>
                <a:spcPct val="80000"/>
              </a:lnSpc>
              <a:spcBef>
                <a:spcPts val="240"/>
              </a:spcBef>
              <a:spcAft>
                <a:spcPts val="0"/>
              </a:spcAft>
              <a:buClr>
                <a:srgbClr val="003366"/>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Initial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1"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This will be the historical data staging extracts</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Full Extraction from source</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Static extracts from source table to staging tables using a tool or hand coding.</a:t>
            </a:r>
            <a:endParaRPr/>
          </a:p>
          <a:p>
            <a:pPr indent="-98425" lvl="2" marL="1089025" marR="0" rtl="0" algn="l">
              <a:lnSpc>
                <a:spcPct val="80000"/>
              </a:lnSpc>
              <a:spcBef>
                <a:spcPts val="240"/>
              </a:spcBef>
              <a:spcAft>
                <a:spcPts val="0"/>
              </a:spcAft>
              <a:buClr>
                <a:srgbClr val="3C5658"/>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Incremental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Only Changed Data will be extracted.</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Complex Process</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Real Time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Captures event-driven data by online systems </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The goal of real-time data extraction is to keep the warehouse refreshed, with minimal delay, as changes happen in the operational systems data. </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Batch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1"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A high-performance data extraction solution for extracting large volumes</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It synchronizes data at a set time, perhaps once a day, or once a week</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152400" lvl="0" marL="228600" marR="0" rtl="0" algn="l">
              <a:lnSpc>
                <a:spcPct val="12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p:txBody>
      </p:sp>
      <p:sp>
        <p:nvSpPr>
          <p:cNvPr id="1218" name="Google Shape;1218;p9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Data Extraction Methods</a:t>
            </a:r>
            <a:endParaRPr/>
          </a:p>
        </p:txBody>
      </p:sp>
      <p:sp>
        <p:nvSpPr>
          <p:cNvPr id="1219" name="Google Shape;1219;p97"/>
          <p:cNvSpPr txBox="1"/>
          <p:nvPr/>
        </p:nvSpPr>
        <p:spPr>
          <a:xfrm>
            <a:off x="6477000" y="1355725"/>
            <a:ext cx="2497137" cy="4935537"/>
          </a:xfrm>
          <a:prstGeom prst="rect">
            <a:avLst/>
          </a:prstGeom>
          <a:solidFill>
            <a:srgbClr val="CCFFCC"/>
          </a:solid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Font typeface="Rambla"/>
              <a:buNone/>
            </a:pPr>
            <a:r>
              <a:rPr b="0" i="0" lang="en-US" sz="1200" u="sng" cap="none" strike="noStrike">
                <a:solidFill>
                  <a:schemeClr val="dk1"/>
                </a:solidFill>
                <a:latin typeface="Rambla"/>
                <a:ea typeface="Rambla"/>
                <a:cs typeface="Rambla"/>
                <a:sym typeface="Rambla"/>
              </a:rPr>
              <a:t>Examples:</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Live queries on operational or mirrored data.(static /Full capture,batch)</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Reading database table dump tapes.(Real-time)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Interpreting transaction logs.(Real -time)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Writing custom programs to extract data from legacy application files.(Real-time)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TimeStamp based (Batch) Full/Incremental </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Triggered (Real-time)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File comparison of versions (Real time) Incremental</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3" name="Shape 1223"/>
        <p:cNvGrpSpPr/>
        <p:nvPr/>
      </p:nvGrpSpPr>
      <p:grpSpPr>
        <a:xfrm>
          <a:off x="0" y="0"/>
          <a:ext cx="0" cy="0"/>
          <a:chOff x="0" y="0"/>
          <a:chExt cx="0" cy="0"/>
        </a:xfrm>
      </p:grpSpPr>
      <p:sp>
        <p:nvSpPr>
          <p:cNvPr id="1224" name="Google Shape;1224;p98"/>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grpSp>
        <p:nvGrpSpPr>
          <p:cNvPr id="1225" name="Google Shape;1225;p98"/>
          <p:cNvGrpSpPr/>
          <p:nvPr/>
        </p:nvGrpSpPr>
        <p:grpSpPr>
          <a:xfrm>
            <a:off x="609600" y="1371600"/>
            <a:ext cx="7543800" cy="4848225"/>
            <a:chOff x="762000" y="968375"/>
            <a:chExt cx="7543800" cy="4848225"/>
          </a:xfrm>
        </p:grpSpPr>
        <p:sp>
          <p:nvSpPr>
            <p:cNvPr id="1226" name="Google Shape;1226;p98"/>
            <p:cNvSpPr txBox="1"/>
            <p:nvPr/>
          </p:nvSpPr>
          <p:spPr>
            <a:xfrm>
              <a:off x="4876800" y="3852862"/>
              <a:ext cx="3429000"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Usually requires additional hardware, software, and expertise.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Some applications do not provide APIs or interfaces needed for real-time integration. </a:t>
              </a:r>
              <a:endParaRPr/>
            </a:p>
            <a:p>
              <a:pPr indent="0" lvl="0" marL="0" marR="0" rtl="0" algn="l">
                <a:lnSpc>
                  <a:spcPct val="120000"/>
                </a:lnSpc>
                <a:spcBef>
                  <a:spcPts val="24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Expensive. </a:t>
              </a:r>
              <a:endParaRPr/>
            </a:p>
          </p:txBody>
        </p:sp>
        <p:sp>
          <p:nvSpPr>
            <p:cNvPr id="1227" name="Google Shape;1227;p98"/>
            <p:cNvSpPr txBox="1"/>
            <p:nvPr/>
          </p:nvSpPr>
          <p:spPr>
            <a:xfrm>
              <a:off x="1649412" y="3852862"/>
              <a:ext cx="3227387"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Not event driven--does not facilitate notification or change in another application at the time of a change in first application.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Business processes that span applications are clumsy and do not behave as one. </a:t>
              </a:r>
              <a:endParaRPr/>
            </a:p>
          </p:txBody>
        </p:sp>
        <p:sp>
          <p:nvSpPr>
            <p:cNvPr id="1228" name="Google Shape;1228;p98"/>
            <p:cNvSpPr txBox="1"/>
            <p:nvPr/>
          </p:nvSpPr>
          <p:spPr>
            <a:xfrm>
              <a:off x="762000" y="3852862"/>
              <a:ext cx="887412" cy="196373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Cons </a:t>
              </a:r>
              <a:endParaRPr/>
            </a:p>
          </p:txBody>
        </p:sp>
        <p:sp>
          <p:nvSpPr>
            <p:cNvPr id="1229" name="Google Shape;1229;p98"/>
            <p:cNvSpPr txBox="1"/>
            <p:nvPr/>
          </p:nvSpPr>
          <p:spPr>
            <a:xfrm>
              <a:off x="4876800" y="1676400"/>
              <a:ext cx="3429000"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Event driven, allowing for unified applications that support a business process that fits how people really want to work. </a:t>
              </a:r>
              <a:endParaRPr/>
            </a:p>
            <a:p>
              <a:pPr indent="0" lvl="0" marL="0" marR="0" rtl="0" algn="l">
                <a:lnSpc>
                  <a:spcPct val="120000"/>
                </a:lnSpc>
                <a:spcBef>
                  <a:spcPts val="24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Systems can interact in a transactional manner, providing true synergy. </a:t>
              </a:r>
              <a:endParaRPr/>
            </a:p>
          </p:txBody>
        </p:sp>
        <p:sp>
          <p:nvSpPr>
            <p:cNvPr id="1230" name="Google Shape;1230;p98"/>
            <p:cNvSpPr txBox="1"/>
            <p:nvPr/>
          </p:nvSpPr>
          <p:spPr>
            <a:xfrm>
              <a:off x="1649412" y="1676400"/>
              <a:ext cx="3227387"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Quick and relatively easy to write scripts for doing exports and imports.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Does not usually require additional hardware.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Almost all applications provide utilities for exporting and importing.</a:t>
              </a:r>
              <a:r>
                <a:rPr b="0" i="0" lang="en-US" sz="1200" u="none" cap="none" strike="noStrike">
                  <a:solidFill>
                    <a:srgbClr val="3C5658"/>
                  </a:solidFill>
                  <a:latin typeface="Rambla"/>
                  <a:ea typeface="Rambla"/>
                  <a:cs typeface="Rambla"/>
                  <a:sym typeface="Rambla"/>
                </a:rPr>
                <a:t> </a:t>
              </a:r>
              <a:endParaRPr/>
            </a:p>
          </p:txBody>
        </p:sp>
        <p:sp>
          <p:nvSpPr>
            <p:cNvPr id="1231" name="Google Shape;1231;p98"/>
            <p:cNvSpPr txBox="1"/>
            <p:nvPr/>
          </p:nvSpPr>
          <p:spPr>
            <a:xfrm>
              <a:off x="762000" y="1676400"/>
              <a:ext cx="887412" cy="217646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Pros </a:t>
              </a:r>
              <a:endParaRPr/>
            </a:p>
          </p:txBody>
        </p:sp>
        <p:sp>
          <p:nvSpPr>
            <p:cNvPr id="1232" name="Google Shape;1232;p98"/>
            <p:cNvSpPr txBox="1"/>
            <p:nvPr/>
          </p:nvSpPr>
          <p:spPr>
            <a:xfrm>
              <a:off x="4876800" y="968375"/>
              <a:ext cx="3429000"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Real Time </a:t>
              </a:r>
              <a:endParaRPr/>
            </a:p>
          </p:txBody>
        </p:sp>
        <p:sp>
          <p:nvSpPr>
            <p:cNvPr id="1233" name="Google Shape;1233;p98"/>
            <p:cNvSpPr txBox="1"/>
            <p:nvPr/>
          </p:nvSpPr>
          <p:spPr>
            <a:xfrm>
              <a:off x="1649412" y="968375"/>
              <a:ext cx="3227387"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Batch </a:t>
              </a:r>
              <a:endParaRPr/>
            </a:p>
          </p:txBody>
        </p:sp>
        <p:sp>
          <p:nvSpPr>
            <p:cNvPr id="1234" name="Google Shape;1234;p98"/>
            <p:cNvSpPr txBox="1"/>
            <p:nvPr/>
          </p:nvSpPr>
          <p:spPr>
            <a:xfrm>
              <a:off x="762000" y="968375"/>
              <a:ext cx="887412"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235" name="Google Shape;1235;p98"/>
            <p:cNvCxnSpPr/>
            <p:nvPr/>
          </p:nvCxnSpPr>
          <p:spPr>
            <a:xfrm>
              <a:off x="762000" y="968375"/>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36" name="Google Shape;1236;p98"/>
            <p:cNvCxnSpPr/>
            <p:nvPr/>
          </p:nvCxnSpPr>
          <p:spPr>
            <a:xfrm>
              <a:off x="762000" y="1676400"/>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37" name="Google Shape;1237;p98"/>
            <p:cNvCxnSpPr/>
            <p:nvPr/>
          </p:nvCxnSpPr>
          <p:spPr>
            <a:xfrm>
              <a:off x="762000" y="3852862"/>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38" name="Google Shape;1238;p98"/>
            <p:cNvCxnSpPr/>
            <p:nvPr/>
          </p:nvCxnSpPr>
          <p:spPr>
            <a:xfrm>
              <a:off x="762000" y="5816600"/>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39" name="Google Shape;1239;p98"/>
            <p:cNvCxnSpPr/>
            <p:nvPr/>
          </p:nvCxnSpPr>
          <p:spPr>
            <a:xfrm>
              <a:off x="762000" y="968375"/>
              <a:ext cx="0" cy="4848225"/>
            </a:xfrm>
            <a:prstGeom prst="straightConnector1">
              <a:avLst/>
            </a:prstGeom>
            <a:noFill/>
            <a:ln cap="sq" cmpd="sng" w="28575">
              <a:solidFill>
                <a:schemeClr val="dk1"/>
              </a:solidFill>
              <a:prstDash val="solid"/>
              <a:miter lim="8000"/>
              <a:headEnd len="sm" w="sm" type="none"/>
              <a:tailEnd len="sm" w="sm" type="none"/>
            </a:ln>
          </p:spPr>
        </p:cxnSp>
        <p:cxnSp>
          <p:nvCxnSpPr>
            <p:cNvPr id="1240" name="Google Shape;1240;p98"/>
            <p:cNvCxnSpPr/>
            <p:nvPr/>
          </p:nvCxnSpPr>
          <p:spPr>
            <a:xfrm>
              <a:off x="1649412"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41" name="Google Shape;1241;p98"/>
            <p:cNvCxnSpPr/>
            <p:nvPr/>
          </p:nvCxnSpPr>
          <p:spPr>
            <a:xfrm>
              <a:off x="4876800"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42" name="Google Shape;1242;p98"/>
            <p:cNvCxnSpPr/>
            <p:nvPr/>
          </p:nvCxnSpPr>
          <p:spPr>
            <a:xfrm>
              <a:off x="8305800" y="968375"/>
              <a:ext cx="0" cy="4848225"/>
            </a:xfrm>
            <a:prstGeom prst="straightConnector1">
              <a:avLst/>
            </a:prstGeom>
            <a:noFill/>
            <a:ln cap="sq" cmpd="sng" w="28575">
              <a:solidFill>
                <a:schemeClr val="dk1"/>
              </a:solidFill>
              <a:prstDash val="solid"/>
              <a:miter lim="8000"/>
              <a:headEnd len="sm" w="sm" type="none"/>
              <a:tailEnd len="sm" w="sm" type="none"/>
            </a:ln>
          </p:spPr>
        </p:cxnSp>
      </p:grpSp>
      <p:sp>
        <p:nvSpPr>
          <p:cNvPr id="1243" name="Google Shape;1243;p9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0" i="0" lang="en-US" sz="2400" u="none" cap="none" strike="noStrike">
                <a:solidFill>
                  <a:srgbClr val="B2B2B2"/>
                </a:solidFill>
                <a:latin typeface="Rambla"/>
                <a:ea typeface="Rambla"/>
                <a:cs typeface="Rambla"/>
                <a:sym typeface="Rambla"/>
              </a:rPr>
              <a:t>Real time Vs Batch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8" name="Shape 1248"/>
        <p:cNvGrpSpPr/>
        <p:nvPr/>
      </p:nvGrpSpPr>
      <p:grpSpPr>
        <a:xfrm>
          <a:off x="0" y="0"/>
          <a:ext cx="0" cy="0"/>
          <a:chOff x="0" y="0"/>
          <a:chExt cx="0" cy="0"/>
        </a:xfrm>
      </p:grpSpPr>
      <p:sp>
        <p:nvSpPr>
          <p:cNvPr id="1249" name="Google Shape;1249;p99"/>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50" name="Google Shape;1250;p99"/>
          <p:cNvSpPr txBox="1"/>
          <p:nvPr>
            <p:ph idx="1" type="body"/>
          </p:nvPr>
        </p:nvSpPr>
        <p:spPr>
          <a:xfrm>
            <a:off x="152400" y="1219200"/>
            <a:ext cx="8839200" cy="51054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80000"/>
              </a:lnSpc>
              <a:spcBef>
                <a:spcPts val="0"/>
              </a:spcBef>
              <a:spcAft>
                <a:spcPts val="0"/>
              </a:spcAft>
              <a:buClr>
                <a:srgbClr val="003366"/>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Following steps should be complete before starting any physical ETL development</a:t>
            </a:r>
            <a:endParaRPr/>
          </a:p>
          <a:p>
            <a:pPr indent="-127000" lvl="0" marL="228600" marR="0" rtl="0" algn="l">
              <a:lnSpc>
                <a:spcPct val="8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Logical data map provided by DW architect-describes the process end to end.</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Identify data source candidates</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Analyze source systems with a a data-profiling tool</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Data discovery</a:t>
            </a:r>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Anomaly detection</a:t>
            </a:r>
            <a:endParaRPr/>
          </a:p>
          <a:p>
            <a:pPr indent="-73025" lvl="2" marL="1089025" marR="0" rtl="0" algn="l">
              <a:lnSpc>
                <a:spcPct val="80000"/>
              </a:lnSpc>
              <a:spcBef>
                <a:spcPts val="320"/>
              </a:spcBef>
              <a:spcAft>
                <a:spcPts val="0"/>
              </a:spcAft>
              <a:buClr>
                <a:srgbClr val="3C5658"/>
              </a:buClr>
              <a:buSzPts val="1600"/>
              <a:buFont typeface="Aria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Receive walk-through of logical plan and business rules</a:t>
            </a:r>
            <a:endParaRPr/>
          </a:p>
          <a:p>
            <a:pPr indent="-174625" lvl="2" marL="1089025" marR="0" rtl="0" algn="l">
              <a:lnSpc>
                <a:spcPct val="80000"/>
              </a:lnSpc>
              <a:spcBef>
                <a:spcPts val="320"/>
              </a:spcBef>
              <a:spcAft>
                <a:spcPts val="0"/>
              </a:spcAft>
              <a:buClr>
                <a:srgbClr val="3C5658"/>
              </a:buClr>
              <a:buFont typeface="Noto Symbol"/>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Business rules defined at the data modeling stage are different from those required by the ETL team.</a:t>
            </a:r>
            <a:endParaRPr/>
          </a:p>
          <a:p>
            <a:pPr indent="-73025" lvl="2" marL="1089025" marR="0" rtl="0" algn="l">
              <a:lnSpc>
                <a:spcPct val="80000"/>
              </a:lnSpc>
              <a:spcBef>
                <a:spcPts val="320"/>
              </a:spcBef>
              <a:spcAft>
                <a:spcPts val="0"/>
              </a:spcAft>
              <a:buClr>
                <a:srgbClr val="3C5658"/>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Receive walk-through of data warehouse data model</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Validate calculations and formulas.</a:t>
            </a:r>
            <a:endParaRPr/>
          </a:p>
          <a:p>
            <a:pPr indent="-127000" lvl="0" marL="228600" marR="0" rtl="0" algn="l">
              <a:lnSpc>
                <a:spcPct val="8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251" name="Google Shape;1251;p99"/>
          <p:cNvSpPr txBox="1"/>
          <p:nvPr/>
        </p:nvSpPr>
        <p:spPr>
          <a:xfrm>
            <a:off x="0" y="1524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Extraction To-Do List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6" name="Shape 1256"/>
        <p:cNvGrpSpPr/>
        <p:nvPr/>
      </p:nvGrpSpPr>
      <p:grpSpPr>
        <a:xfrm>
          <a:off x="0" y="0"/>
          <a:ext cx="0" cy="0"/>
          <a:chOff x="0" y="0"/>
          <a:chExt cx="0" cy="0"/>
        </a:xfrm>
      </p:grpSpPr>
      <p:sp>
        <p:nvSpPr>
          <p:cNvPr id="1257" name="Google Shape;1257;p100"/>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58" name="Google Shape;1258;p100"/>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grpSp>
        <p:nvGrpSpPr>
          <p:cNvPr id="1259" name="Google Shape;1259;p100"/>
          <p:cNvGrpSpPr/>
          <p:nvPr/>
        </p:nvGrpSpPr>
        <p:grpSpPr>
          <a:xfrm>
            <a:off x="228600" y="1100137"/>
            <a:ext cx="8763000" cy="5303838"/>
            <a:chOff x="228600" y="1100137"/>
            <a:chExt cx="8763000" cy="5303838"/>
          </a:xfrm>
        </p:grpSpPr>
        <p:sp>
          <p:nvSpPr>
            <p:cNvPr id="1260" name="Google Shape;1260;p100"/>
            <p:cNvSpPr txBox="1"/>
            <p:nvPr/>
          </p:nvSpPr>
          <p:spPr>
            <a:xfrm>
              <a:off x="6829425" y="4587875"/>
              <a:ext cx="2162175"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Has a product called Continuous Flows to implement real-time data access.</a:t>
              </a:r>
              <a:endParaRPr/>
            </a:p>
          </p:txBody>
        </p:sp>
        <p:sp>
          <p:nvSpPr>
            <p:cNvPr id="1261" name="Google Shape;1261;p100"/>
            <p:cNvSpPr txBox="1"/>
            <p:nvPr/>
          </p:nvSpPr>
          <p:spPr>
            <a:xfrm>
              <a:off x="3776662" y="4587875"/>
              <a:ext cx="3052762"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Supports real time integration. DataStage can operate in real-time, capturing messages or extracting data at a moment's notice on the same platform that also integrates bulk data.</a:t>
              </a:r>
              <a:endParaRPr/>
            </a:p>
          </p:txBody>
        </p:sp>
        <p:sp>
          <p:nvSpPr>
            <p:cNvPr id="1262" name="Google Shape;1262;p100"/>
            <p:cNvSpPr txBox="1"/>
            <p:nvPr/>
          </p:nvSpPr>
          <p:spPr>
            <a:xfrm>
              <a:off x="1066800" y="4587875"/>
              <a:ext cx="2709862" cy="744537"/>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Provides Real Time features using PowerCenter RT and EAI tools</a:t>
              </a:r>
              <a:endParaRPr/>
            </a:p>
          </p:txBody>
        </p:sp>
        <p:sp>
          <p:nvSpPr>
            <p:cNvPr id="1263" name="Google Shape;1263;p100"/>
            <p:cNvSpPr txBox="1"/>
            <p:nvPr/>
          </p:nvSpPr>
          <p:spPr>
            <a:xfrm>
              <a:off x="228600" y="4587875"/>
              <a:ext cx="838200"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Real-Time Data Integration</a:t>
              </a:r>
              <a:endParaRPr/>
            </a:p>
          </p:txBody>
        </p:sp>
        <p:sp>
          <p:nvSpPr>
            <p:cNvPr id="1264" name="Google Shape;1264;p100"/>
            <p:cNvSpPr txBox="1"/>
            <p:nvPr/>
          </p:nvSpPr>
          <p:spPr>
            <a:xfrm>
              <a:off x="6829425" y="53324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Ab Initio supports a wide variety of change data capture strategies. </a:t>
              </a:r>
              <a:endParaRPr/>
            </a:p>
          </p:txBody>
        </p:sp>
        <p:sp>
          <p:nvSpPr>
            <p:cNvPr id="1265" name="Google Shape;1265;p100"/>
            <p:cNvSpPr txBox="1"/>
            <p:nvPr/>
          </p:nvSpPr>
          <p:spPr>
            <a:xfrm>
              <a:off x="3776662" y="53324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provides a number of ways to capture changed data. </a:t>
              </a:r>
              <a:endParaRPr/>
            </a:p>
          </p:txBody>
        </p:sp>
        <p:sp>
          <p:nvSpPr>
            <p:cNvPr id="1266" name="Google Shape;1266;p100"/>
            <p:cNvSpPr txBox="1"/>
            <p:nvPr/>
          </p:nvSpPr>
          <p:spPr>
            <a:xfrm>
              <a:off x="1066800" y="53324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No inbuilt feature to capture the changed records in  the source systems. However this can be handled using custom code in the source qualifier. If the source is SAP then using IDOC's feature of the SAP it is possible to capture the changed records.</a:t>
              </a:r>
              <a:endParaRPr/>
            </a:p>
          </p:txBody>
        </p:sp>
        <p:sp>
          <p:nvSpPr>
            <p:cNvPr id="1267" name="Google Shape;1267;p100"/>
            <p:cNvSpPr txBox="1"/>
            <p:nvPr/>
          </p:nvSpPr>
          <p:spPr>
            <a:xfrm>
              <a:off x="228600" y="53324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Change-Data-Capture Feature</a:t>
              </a:r>
              <a:endParaRPr/>
            </a:p>
          </p:txBody>
        </p:sp>
        <p:sp>
          <p:nvSpPr>
            <p:cNvPr id="1268" name="Google Shape;1268;p100"/>
            <p:cNvSpPr txBox="1"/>
            <p:nvPr/>
          </p:nvSpPr>
          <p:spPr>
            <a:xfrm>
              <a:off x="6829425" y="2444750"/>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69" name="Google Shape;1269;p100"/>
            <p:cNvSpPr txBox="1"/>
            <p:nvPr/>
          </p:nvSpPr>
          <p:spPr>
            <a:xfrm>
              <a:off x="3776662" y="2444750"/>
              <a:ext cx="30527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cap="none" strike="noStrike">
                  <a:solidFill>
                    <a:srgbClr val="000000"/>
                  </a:solidFill>
                  <a:latin typeface="Rambla"/>
                  <a:ea typeface="Rambla"/>
                  <a:cs typeface="Rambla"/>
                  <a:sym typeface="Rambla"/>
                </a:rPr>
                <a:t>Following extract methods are possible</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Incremental</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Transaction Event</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Full</a:t>
              </a:r>
              <a:endParaRPr b="0" i="0" sz="900" u="none" cap="none" strike="noStrike">
                <a:solidFill>
                  <a:srgbClr val="3C5658"/>
                </a:solidFill>
                <a:latin typeface="Rambla"/>
                <a:ea typeface="Rambla"/>
                <a:cs typeface="Rambla"/>
                <a:sym typeface="Rambla"/>
              </a:endParaRPr>
            </a:p>
            <a:p>
              <a:pPr indent="0" lvl="0" marL="0" marR="0" rtl="0" algn="just">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also provides Change Data capture for popular RDBMS.</a:t>
              </a:r>
              <a:endParaRPr/>
            </a:p>
          </p:txBody>
        </p:sp>
        <p:sp>
          <p:nvSpPr>
            <p:cNvPr id="1270" name="Google Shape;1270;p100"/>
            <p:cNvSpPr txBox="1"/>
            <p:nvPr/>
          </p:nvSpPr>
          <p:spPr>
            <a:xfrm>
              <a:off x="1066800" y="2444750"/>
              <a:ext cx="27098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cap="none" strike="noStrike">
                  <a:solidFill>
                    <a:srgbClr val="000000"/>
                  </a:solidFill>
                  <a:latin typeface="Rambla"/>
                  <a:ea typeface="Rambla"/>
                  <a:cs typeface="Rambla"/>
                  <a:sym typeface="Rambla"/>
                </a:rPr>
                <a:t>Incremental loads, Event driven loads, Entire copy of source table (refresh) is supported within PowerCenter</a:t>
              </a:r>
              <a:r>
                <a:rPr b="0" i="0" lang="en-US" sz="900" u="none" cap="none" strike="noStrike">
                  <a:solidFill>
                    <a:srgbClr val="3C5658"/>
                  </a:solidFill>
                  <a:latin typeface="Rambla"/>
                  <a:ea typeface="Rambla"/>
                  <a:cs typeface="Rambla"/>
                  <a:sym typeface="Rambla"/>
                </a:rPr>
                <a:t> .</a:t>
              </a:r>
              <a:endParaRPr/>
            </a:p>
          </p:txBody>
        </p:sp>
        <p:sp>
          <p:nvSpPr>
            <p:cNvPr id="1271" name="Google Shape;1271;p100"/>
            <p:cNvSpPr txBox="1"/>
            <p:nvPr/>
          </p:nvSpPr>
          <p:spPr>
            <a:xfrm>
              <a:off x="228600" y="2444750"/>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Types of Extracts supported</a:t>
              </a:r>
              <a:endParaRPr/>
            </a:p>
          </p:txBody>
        </p:sp>
        <p:sp>
          <p:nvSpPr>
            <p:cNvPr id="1272" name="Google Shape;1272;p100"/>
            <p:cNvSpPr txBox="1"/>
            <p:nvPr/>
          </p:nvSpPr>
          <p:spPr>
            <a:xfrm>
              <a:off x="6829425" y="35163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It has GUI interface and also generates code of scripts using mp, which is shell based development environment for implementing applications using Ab initio</a:t>
              </a:r>
              <a:endParaRPr/>
            </a:p>
          </p:txBody>
        </p:sp>
        <p:sp>
          <p:nvSpPr>
            <p:cNvPr id="1273" name="Google Shape;1273;p100"/>
            <p:cNvSpPr txBox="1"/>
            <p:nvPr/>
          </p:nvSpPr>
          <p:spPr>
            <a:xfrm>
              <a:off x="3776662" y="35163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Only Datastage XE/390 version automatically generates and optimizes native COBOL code and JCL scripts that run on the OS/390 mainframe.</a:t>
              </a:r>
              <a:endParaRPr/>
            </a:p>
          </p:txBody>
        </p:sp>
        <p:sp>
          <p:nvSpPr>
            <p:cNvPr id="1274" name="Google Shape;1274;p100"/>
            <p:cNvSpPr txBox="1"/>
            <p:nvPr/>
          </p:nvSpPr>
          <p:spPr>
            <a:xfrm>
              <a:off x="1066800" y="35163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PowerCenter does not generate code,all the mappings developed will be inform of GUI interface.</a:t>
              </a:r>
              <a:endParaRPr/>
            </a:p>
          </p:txBody>
        </p:sp>
        <p:sp>
          <p:nvSpPr>
            <p:cNvPr id="1275" name="Google Shape;1275;p100"/>
            <p:cNvSpPr txBox="1"/>
            <p:nvPr/>
          </p:nvSpPr>
          <p:spPr>
            <a:xfrm>
              <a:off x="228600" y="35163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Code Generation</a:t>
              </a:r>
              <a:endParaRPr/>
            </a:p>
          </p:txBody>
        </p:sp>
        <p:sp>
          <p:nvSpPr>
            <p:cNvPr id="1276" name="Google Shape;1276;p100"/>
            <p:cNvSpPr txBox="1"/>
            <p:nvPr/>
          </p:nvSpPr>
          <p:spPr>
            <a:xfrm>
              <a:off x="6829425" y="1373187"/>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Oracle, TeraData, DB2, Informix, SQL Server, XML files, Sybase, Flat Files, VSAM Cobol Files and others. Flat files can be imported as Target using Data set component.</a:t>
              </a:r>
              <a:endParaRPr/>
            </a:p>
          </p:txBody>
        </p:sp>
        <p:sp>
          <p:nvSpPr>
            <p:cNvPr id="1277" name="Google Shape;1277;p100"/>
            <p:cNvSpPr txBox="1"/>
            <p:nvPr/>
          </p:nvSpPr>
          <p:spPr>
            <a:xfrm>
              <a:off x="3776662" y="1373187"/>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QSAM: Sequential flat files  ISAM:   VSAM: KSDS, RSDS, ESDS - support GROUPS, multi-level arrays, REDEFINES, and all PICTURE clauses. DB2, Adabas, Oracle OCI ( For releases 7 and 8 ) , Sybase Open Client , Informix CLI , OLE/DB for Microsoft SQL Server 7, ODBC.</a:t>
              </a:r>
              <a:endParaRPr/>
            </a:p>
          </p:txBody>
        </p:sp>
        <p:sp>
          <p:nvSpPr>
            <p:cNvPr id="1278" name="Google Shape;1278;p100"/>
            <p:cNvSpPr txBox="1"/>
            <p:nvPr/>
          </p:nvSpPr>
          <p:spPr>
            <a:xfrm>
              <a:off x="1066800" y="1373187"/>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For Extraction: DB/2, DB/2 /400,Flat Files, IMS, Informix, MS SQL Server, MS Access, Oracle, Sybase, UDB, VSAM, ODBC, Others. </a:t>
              </a:r>
              <a:endParaRPr/>
            </a:p>
          </p:txBody>
        </p:sp>
        <p:sp>
          <p:nvSpPr>
            <p:cNvPr id="1279" name="Google Shape;1279;p100"/>
            <p:cNvSpPr txBox="1"/>
            <p:nvPr/>
          </p:nvSpPr>
          <p:spPr>
            <a:xfrm>
              <a:off x="228600" y="1373187"/>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Multiple Sources</a:t>
              </a:r>
              <a:endParaRPr/>
            </a:p>
          </p:txBody>
        </p:sp>
        <p:sp>
          <p:nvSpPr>
            <p:cNvPr id="1280" name="Google Shape;1280;p100"/>
            <p:cNvSpPr txBox="1"/>
            <p:nvPr/>
          </p:nvSpPr>
          <p:spPr>
            <a:xfrm>
              <a:off x="6829425" y="1100137"/>
              <a:ext cx="2162175"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Ab Initio</a:t>
              </a:r>
              <a:endParaRPr/>
            </a:p>
          </p:txBody>
        </p:sp>
        <p:sp>
          <p:nvSpPr>
            <p:cNvPr id="1281" name="Google Shape;1281;p100"/>
            <p:cNvSpPr txBox="1"/>
            <p:nvPr/>
          </p:nvSpPr>
          <p:spPr>
            <a:xfrm>
              <a:off x="3776662" y="1100137"/>
              <a:ext cx="30527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Ascential Data Stage XE</a:t>
              </a:r>
              <a:endParaRPr/>
            </a:p>
          </p:txBody>
        </p:sp>
        <p:sp>
          <p:nvSpPr>
            <p:cNvPr id="1282" name="Google Shape;1282;p100"/>
            <p:cNvSpPr txBox="1"/>
            <p:nvPr/>
          </p:nvSpPr>
          <p:spPr>
            <a:xfrm>
              <a:off x="1066800" y="1100137"/>
              <a:ext cx="27098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Informatica PowerCenter</a:t>
              </a:r>
              <a:endParaRPr/>
            </a:p>
          </p:txBody>
        </p:sp>
        <p:sp>
          <p:nvSpPr>
            <p:cNvPr id="1283" name="Google Shape;1283;p100"/>
            <p:cNvSpPr txBox="1"/>
            <p:nvPr/>
          </p:nvSpPr>
          <p:spPr>
            <a:xfrm>
              <a:off x="228600" y="1100137"/>
              <a:ext cx="838200" cy="27305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Feature</a:t>
              </a:r>
              <a:endParaRPr/>
            </a:p>
          </p:txBody>
        </p:sp>
        <p:cxnSp>
          <p:nvCxnSpPr>
            <p:cNvPr id="1284" name="Google Shape;1284;p100"/>
            <p:cNvCxnSpPr/>
            <p:nvPr/>
          </p:nvCxnSpPr>
          <p:spPr>
            <a:xfrm>
              <a:off x="228600" y="1100137"/>
              <a:ext cx="838200" cy="0"/>
            </a:xfrm>
            <a:prstGeom prst="straightConnector1">
              <a:avLst/>
            </a:prstGeom>
            <a:noFill/>
            <a:ln>
              <a:noFill/>
            </a:ln>
          </p:spPr>
        </p:cxnSp>
        <p:cxnSp>
          <p:nvCxnSpPr>
            <p:cNvPr id="1285" name="Google Shape;1285;p100"/>
            <p:cNvCxnSpPr/>
            <p:nvPr/>
          </p:nvCxnSpPr>
          <p:spPr>
            <a:xfrm>
              <a:off x="228600" y="6403975"/>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86" name="Google Shape;1286;p100"/>
            <p:cNvCxnSpPr/>
            <p:nvPr/>
          </p:nvCxnSpPr>
          <p:spPr>
            <a:xfrm>
              <a:off x="228600" y="1100137"/>
              <a:ext cx="0" cy="273050"/>
            </a:xfrm>
            <a:prstGeom prst="straightConnector1">
              <a:avLst/>
            </a:prstGeom>
            <a:noFill/>
            <a:ln>
              <a:noFill/>
            </a:ln>
          </p:spPr>
        </p:cxnSp>
        <p:cxnSp>
          <p:nvCxnSpPr>
            <p:cNvPr id="1287" name="Google Shape;1287;p100"/>
            <p:cNvCxnSpPr/>
            <p:nvPr/>
          </p:nvCxnSpPr>
          <p:spPr>
            <a:xfrm>
              <a:off x="89916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88" name="Google Shape;1288;p100"/>
            <p:cNvCxnSpPr/>
            <p:nvPr/>
          </p:nvCxnSpPr>
          <p:spPr>
            <a:xfrm>
              <a:off x="1066800" y="110013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89" name="Google Shape;1289;p100"/>
            <p:cNvCxnSpPr/>
            <p:nvPr/>
          </p:nvCxnSpPr>
          <p:spPr>
            <a:xfrm>
              <a:off x="1066800" y="137318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90" name="Google Shape;1290;p100"/>
            <p:cNvCxnSpPr/>
            <p:nvPr/>
          </p:nvCxnSpPr>
          <p:spPr>
            <a:xfrm>
              <a:off x="10668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91" name="Google Shape;1291;p100"/>
            <p:cNvCxnSpPr/>
            <p:nvPr/>
          </p:nvCxnSpPr>
          <p:spPr>
            <a:xfrm>
              <a:off x="3776662"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92" name="Google Shape;1292;p100"/>
            <p:cNvCxnSpPr/>
            <p:nvPr/>
          </p:nvCxnSpPr>
          <p:spPr>
            <a:xfrm>
              <a:off x="6829425"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93" name="Google Shape;1293;p100"/>
            <p:cNvCxnSpPr/>
            <p:nvPr/>
          </p:nvCxnSpPr>
          <p:spPr>
            <a:xfrm>
              <a:off x="228600" y="244475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94" name="Google Shape;1294;p100"/>
            <p:cNvCxnSpPr/>
            <p:nvPr/>
          </p:nvCxnSpPr>
          <p:spPr>
            <a:xfrm>
              <a:off x="228600" y="1373187"/>
              <a:ext cx="0" cy="5030787"/>
            </a:xfrm>
            <a:prstGeom prst="straightConnector1">
              <a:avLst/>
            </a:prstGeom>
            <a:noFill/>
            <a:ln cap="rnd" cmpd="sng" w="12700">
              <a:solidFill>
                <a:srgbClr val="000000"/>
              </a:solidFill>
              <a:prstDash val="solid"/>
              <a:miter lim="8000"/>
              <a:headEnd len="sm" w="sm" type="none"/>
              <a:tailEnd len="sm" w="sm" type="none"/>
            </a:ln>
          </p:spPr>
        </p:cxnSp>
        <p:cxnSp>
          <p:nvCxnSpPr>
            <p:cNvPr id="1295" name="Google Shape;1295;p100"/>
            <p:cNvCxnSpPr/>
            <p:nvPr/>
          </p:nvCxnSpPr>
          <p:spPr>
            <a:xfrm>
              <a:off x="228600" y="4587875"/>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96" name="Google Shape;1296;p100"/>
            <p:cNvCxnSpPr/>
            <p:nvPr/>
          </p:nvCxnSpPr>
          <p:spPr>
            <a:xfrm>
              <a:off x="228600" y="3516312"/>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97" name="Google Shape;1297;p100"/>
            <p:cNvCxnSpPr/>
            <p:nvPr/>
          </p:nvCxnSpPr>
          <p:spPr>
            <a:xfrm>
              <a:off x="228600" y="5332412"/>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298" name="Google Shape;1298;p10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Extraction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2" name="Shape 1302"/>
        <p:cNvGrpSpPr/>
        <p:nvPr/>
      </p:nvGrpSpPr>
      <p:grpSpPr>
        <a:xfrm>
          <a:off x="0" y="0"/>
          <a:ext cx="0" cy="0"/>
          <a:chOff x="0" y="0"/>
          <a:chExt cx="0" cy="0"/>
        </a:xfrm>
      </p:grpSpPr>
      <p:sp>
        <p:nvSpPr>
          <p:cNvPr id="1303" name="Google Shape;1303;p101"/>
          <p:cNvSpPr txBox="1"/>
          <p:nvPr/>
        </p:nvSpPr>
        <p:spPr>
          <a:xfrm>
            <a:off x="2895600" y="4052887"/>
            <a:ext cx="58801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Transformation Overview</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8" name="Shape 1308"/>
        <p:cNvGrpSpPr/>
        <p:nvPr/>
      </p:nvGrpSpPr>
      <p:grpSpPr>
        <a:xfrm>
          <a:off x="0" y="0"/>
          <a:ext cx="0" cy="0"/>
          <a:chOff x="0" y="0"/>
          <a:chExt cx="0" cy="0"/>
        </a:xfrm>
      </p:grpSpPr>
      <p:sp>
        <p:nvSpPr>
          <p:cNvPr id="1309" name="Google Shape;1309;p102"/>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10" name="Google Shape;1310;p102"/>
          <p:cNvSpPr txBox="1"/>
          <p:nvPr>
            <p:ph idx="4294967295" type="body"/>
          </p:nvPr>
        </p:nvSpPr>
        <p:spPr>
          <a:xfrm>
            <a:off x="457200" y="1371600"/>
            <a:ext cx="7086600" cy="1981200"/>
          </a:xfrm>
          <a:prstGeom prst="rect">
            <a:avLst/>
          </a:prstGeom>
          <a:noFill/>
          <a:ln>
            <a:noFill/>
          </a:ln>
        </p:spPr>
        <p:txBody>
          <a:bodyPr anchorCtr="0" anchor="t" bIns="45700" lIns="91425" spcFirstLastPara="1" rIns="91425" wrap="square" tIns="45700">
            <a:noAutofit/>
          </a:bodyPr>
          <a:lstStyle/>
          <a:p>
            <a:pPr indent="-152400" lvl="0" marL="228600" marR="0" rtl="0" algn="l">
              <a:lnSpc>
                <a:spcPct val="90000"/>
              </a:lnSpc>
              <a:spcBef>
                <a:spcPts val="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200" u="none" cap="none" strike="noStrike">
                <a:solidFill>
                  <a:srgbClr val="3C5658"/>
                </a:solidFill>
                <a:latin typeface="Rambla"/>
                <a:ea typeface="Rambla"/>
                <a:cs typeface="Rambla"/>
                <a:sym typeface="Rambla"/>
              </a:rPr>
              <a:t> </a:t>
            </a:r>
            <a:r>
              <a:rPr b="0" i="0" lang="en-US" sz="1400" u="none" cap="none" strike="noStrike">
                <a:solidFill>
                  <a:srgbClr val="3C5658"/>
                </a:solidFill>
                <a:latin typeface="Rambla"/>
                <a:ea typeface="Rambla"/>
                <a:cs typeface="Rambla"/>
                <a:sym typeface="Rambla"/>
              </a:rPr>
              <a:t>Integrating dissimilar data types (Lookups &amp; Joins)</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Changing codes</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Adding a time attribute</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Summarizing data( Aggregation)</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Calculating derived values </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Renormalizing data</a:t>
            </a:r>
            <a:endParaRPr/>
          </a:p>
        </p:txBody>
      </p:sp>
      <p:sp>
        <p:nvSpPr>
          <p:cNvPr id="1311" name="Google Shape;1311;p10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Data Transformation Activities</a:t>
            </a:r>
            <a:endParaRPr/>
          </a:p>
        </p:txBody>
      </p:sp>
      <p:pic>
        <p:nvPicPr>
          <p:cNvPr id="1312" name="Google Shape;1312;p102"/>
          <p:cNvPicPr preferRelativeResize="0"/>
          <p:nvPr>
            <p:ph idx="4294967295" type="body"/>
          </p:nvPr>
        </p:nvPicPr>
        <p:blipFill rotWithShape="1">
          <a:blip r:embed="rId3">
            <a:alphaModFix/>
          </a:blip>
          <a:srcRect b="0" l="0" r="0" t="0"/>
          <a:stretch/>
        </p:blipFill>
        <p:spPr>
          <a:xfrm>
            <a:off x="3276600" y="2590800"/>
            <a:ext cx="5715000" cy="363696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7" name="Shape 1317"/>
        <p:cNvGrpSpPr/>
        <p:nvPr/>
      </p:nvGrpSpPr>
      <p:grpSpPr>
        <a:xfrm>
          <a:off x="0" y="0"/>
          <a:ext cx="0" cy="0"/>
          <a:chOff x="0" y="0"/>
          <a:chExt cx="0" cy="0"/>
        </a:xfrm>
      </p:grpSpPr>
      <p:sp>
        <p:nvSpPr>
          <p:cNvPr id="1318" name="Google Shape;1318;p103"/>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19" name="Google Shape;1319;p103"/>
          <p:cNvSpPr txBox="1"/>
          <p:nvPr>
            <p:ph idx="1" type="body"/>
          </p:nvPr>
        </p:nvSpPr>
        <p:spPr>
          <a:xfrm>
            <a:off x="304800" y="1295400"/>
            <a:ext cx="8250237"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Aggregation is a process in which information is gathered and expressed in a summary form, for analysis. </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Aggregates are used for two primary reasons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To save storage space</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To improve the performance of business intelligence tools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20" name="Google Shape;1320;p10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Aggregation Techniques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5" name="Shape 1325"/>
        <p:cNvGrpSpPr/>
        <p:nvPr/>
      </p:nvGrpSpPr>
      <p:grpSpPr>
        <a:xfrm>
          <a:off x="0" y="0"/>
          <a:ext cx="0" cy="0"/>
          <a:chOff x="0" y="0"/>
          <a:chExt cx="0" cy="0"/>
        </a:xfrm>
      </p:grpSpPr>
      <p:sp>
        <p:nvSpPr>
          <p:cNvPr id="1326" name="Google Shape;1326;p104"/>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27" name="Google Shape;1327;p104"/>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grpSp>
        <p:nvGrpSpPr>
          <p:cNvPr id="1328" name="Google Shape;1328;p104"/>
          <p:cNvGrpSpPr/>
          <p:nvPr/>
        </p:nvGrpSpPr>
        <p:grpSpPr>
          <a:xfrm>
            <a:off x="152400" y="1438275"/>
            <a:ext cx="8763000" cy="4733925"/>
            <a:chOff x="152400" y="1438275"/>
            <a:chExt cx="8763000" cy="4733925"/>
          </a:xfrm>
        </p:grpSpPr>
        <p:sp>
          <p:nvSpPr>
            <p:cNvPr id="1329" name="Google Shape;1329;p104"/>
            <p:cNvSpPr txBox="1"/>
            <p:nvPr/>
          </p:nvSpPr>
          <p:spPr>
            <a:xfrm>
              <a:off x="6753225" y="1819275"/>
              <a:ext cx="21621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NA</a:t>
              </a:r>
              <a:endParaRPr/>
            </a:p>
          </p:txBody>
        </p:sp>
        <p:sp>
          <p:nvSpPr>
            <p:cNvPr id="1330" name="Google Shape;1330;p104"/>
            <p:cNvSpPr txBox="1"/>
            <p:nvPr/>
          </p:nvSpPr>
          <p:spPr>
            <a:xfrm>
              <a:off x="3700462" y="1819275"/>
              <a:ext cx="3052762"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ProfileStage provides data profiling capabilities. </a:t>
              </a:r>
              <a:endParaRPr/>
            </a:p>
          </p:txBody>
        </p:sp>
        <p:sp>
          <p:nvSpPr>
            <p:cNvPr id="1331" name="Google Shape;1331;p104"/>
            <p:cNvSpPr txBox="1"/>
            <p:nvPr/>
          </p:nvSpPr>
          <p:spPr>
            <a:xfrm>
              <a:off x="1233487" y="1819275"/>
              <a:ext cx="24669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PowerCenter 7’s native data profiling can run in batch or interactive mode, and uses either predefined or customized sets of rules to analyze the data without having to extract it first.</a:t>
              </a:r>
              <a:endParaRPr/>
            </a:p>
          </p:txBody>
        </p:sp>
        <p:sp>
          <p:nvSpPr>
            <p:cNvPr id="1332" name="Google Shape;1332;p104"/>
            <p:cNvSpPr txBox="1"/>
            <p:nvPr/>
          </p:nvSpPr>
          <p:spPr>
            <a:xfrm>
              <a:off x="152400" y="1819275"/>
              <a:ext cx="1081087" cy="145256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Data Profiling Capability</a:t>
              </a:r>
              <a:endParaRPr/>
            </a:p>
          </p:txBody>
        </p:sp>
        <p:sp>
          <p:nvSpPr>
            <p:cNvPr id="1333" name="Google Shape;1333;p104"/>
            <p:cNvSpPr txBox="1"/>
            <p:nvPr/>
          </p:nvSpPr>
          <p:spPr>
            <a:xfrm>
              <a:off x="6753225" y="3271837"/>
              <a:ext cx="21621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Transformations can be shared</a:t>
              </a:r>
              <a:endParaRPr/>
            </a:p>
          </p:txBody>
        </p:sp>
        <p:sp>
          <p:nvSpPr>
            <p:cNvPr id="1334" name="Google Shape;1334;p104"/>
            <p:cNvSpPr txBox="1"/>
            <p:nvPr/>
          </p:nvSpPr>
          <p:spPr>
            <a:xfrm>
              <a:off x="3700462" y="3271837"/>
              <a:ext cx="3052762"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Code Reusability is supported. Ascential's Quality Manager provides a framework for developing a self-contained and reusable Project which consists of business rules, analysis results, measurements, history and reports about a particular source or target environment.</a:t>
              </a:r>
              <a:endParaRPr/>
            </a:p>
          </p:txBody>
        </p:sp>
        <p:sp>
          <p:nvSpPr>
            <p:cNvPr id="1335" name="Google Shape;1335;p104"/>
            <p:cNvSpPr txBox="1"/>
            <p:nvPr/>
          </p:nvSpPr>
          <p:spPr>
            <a:xfrm>
              <a:off x="1233487" y="3271837"/>
              <a:ext cx="24669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Good features to make the code re-useable. Supported through re-useable transformations, Mapplets and also some extent short cuts.</a:t>
              </a:r>
              <a:endParaRPr/>
            </a:p>
          </p:txBody>
        </p:sp>
        <p:sp>
          <p:nvSpPr>
            <p:cNvPr id="1336" name="Google Shape;1336;p104"/>
            <p:cNvSpPr txBox="1"/>
            <p:nvPr/>
          </p:nvSpPr>
          <p:spPr>
            <a:xfrm>
              <a:off x="152400" y="3271837"/>
              <a:ext cx="1081087"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Code Re-usability</a:t>
              </a:r>
              <a:endParaRPr/>
            </a:p>
          </p:txBody>
        </p:sp>
        <p:sp>
          <p:nvSpPr>
            <p:cNvPr id="1337" name="Google Shape;1337;p104"/>
            <p:cNvSpPr txBox="1"/>
            <p:nvPr/>
          </p:nvSpPr>
          <p:spPr>
            <a:xfrm>
              <a:off x="6753225" y="4897437"/>
              <a:ext cx="21621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Ab Initio provides fundamental building blocks for implementing de-duplication</a:t>
              </a:r>
              <a:endParaRPr/>
            </a:p>
          </p:txBody>
        </p:sp>
        <p:sp>
          <p:nvSpPr>
            <p:cNvPr id="1338" name="Google Shape;1338;p104"/>
            <p:cNvSpPr txBox="1"/>
            <p:nvPr/>
          </p:nvSpPr>
          <p:spPr>
            <a:xfrm>
              <a:off x="3700462" y="4897437"/>
              <a:ext cx="3052762"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It can match and deduplicate records character by character exactly or match and deduplicate even non-exact record matches (and provide a probable likelihood that two records match), in the absence of common keys. </a:t>
              </a:r>
              <a:endParaRPr/>
            </a:p>
          </p:txBody>
        </p:sp>
        <p:sp>
          <p:nvSpPr>
            <p:cNvPr id="1339" name="Google Shape;1339;p104"/>
            <p:cNvSpPr txBox="1"/>
            <p:nvPr/>
          </p:nvSpPr>
          <p:spPr>
            <a:xfrm>
              <a:off x="1233487" y="4897437"/>
              <a:ext cx="24669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This needs to be handled by using Aggregator Transform in the Mapping.</a:t>
              </a:r>
              <a:endParaRPr/>
            </a:p>
          </p:txBody>
        </p:sp>
        <p:sp>
          <p:nvSpPr>
            <p:cNvPr id="1340" name="Google Shape;1340;p104"/>
            <p:cNvSpPr txBox="1"/>
            <p:nvPr/>
          </p:nvSpPr>
          <p:spPr>
            <a:xfrm>
              <a:off x="152400" y="4897437"/>
              <a:ext cx="1081087"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Handling duplicate records</a:t>
              </a:r>
              <a:endParaRPr/>
            </a:p>
          </p:txBody>
        </p:sp>
        <p:sp>
          <p:nvSpPr>
            <p:cNvPr id="1341" name="Google Shape;1341;p104"/>
            <p:cNvSpPr txBox="1"/>
            <p:nvPr/>
          </p:nvSpPr>
          <p:spPr>
            <a:xfrm>
              <a:off x="6753225" y="1438275"/>
              <a:ext cx="21621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Ab Initio</a:t>
              </a:r>
              <a:endParaRPr/>
            </a:p>
          </p:txBody>
        </p:sp>
        <p:sp>
          <p:nvSpPr>
            <p:cNvPr id="1342" name="Google Shape;1342;p104"/>
            <p:cNvSpPr txBox="1"/>
            <p:nvPr/>
          </p:nvSpPr>
          <p:spPr>
            <a:xfrm>
              <a:off x="3700462" y="1438275"/>
              <a:ext cx="3052762"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Data Stage XE</a:t>
              </a:r>
              <a:endParaRPr/>
            </a:p>
          </p:txBody>
        </p:sp>
        <p:sp>
          <p:nvSpPr>
            <p:cNvPr id="1343" name="Google Shape;1343;p104"/>
            <p:cNvSpPr txBox="1"/>
            <p:nvPr/>
          </p:nvSpPr>
          <p:spPr>
            <a:xfrm>
              <a:off x="1233487" y="1438275"/>
              <a:ext cx="24669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Informatica PowerCenter</a:t>
              </a:r>
              <a:endParaRPr/>
            </a:p>
          </p:txBody>
        </p:sp>
        <p:sp>
          <p:nvSpPr>
            <p:cNvPr id="1344" name="Google Shape;1344;p104"/>
            <p:cNvSpPr txBox="1"/>
            <p:nvPr/>
          </p:nvSpPr>
          <p:spPr>
            <a:xfrm>
              <a:off x="152400" y="1438275"/>
              <a:ext cx="1081087" cy="38100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Feature</a:t>
              </a:r>
              <a:endParaRPr/>
            </a:p>
          </p:txBody>
        </p:sp>
        <p:cxnSp>
          <p:nvCxnSpPr>
            <p:cNvPr id="1345" name="Google Shape;1345;p104"/>
            <p:cNvCxnSpPr/>
            <p:nvPr/>
          </p:nvCxnSpPr>
          <p:spPr>
            <a:xfrm>
              <a:off x="152400" y="1438275"/>
              <a:ext cx="1081087" cy="0"/>
            </a:xfrm>
            <a:prstGeom prst="straightConnector1">
              <a:avLst/>
            </a:prstGeom>
            <a:noFill/>
            <a:ln>
              <a:noFill/>
            </a:ln>
          </p:spPr>
        </p:cxnSp>
        <p:cxnSp>
          <p:nvCxnSpPr>
            <p:cNvPr id="1346" name="Google Shape;1346;p104"/>
            <p:cNvCxnSpPr/>
            <p:nvPr/>
          </p:nvCxnSpPr>
          <p:spPr>
            <a:xfrm>
              <a:off x="152400" y="617220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347" name="Google Shape;1347;p104"/>
            <p:cNvCxnSpPr/>
            <p:nvPr/>
          </p:nvCxnSpPr>
          <p:spPr>
            <a:xfrm>
              <a:off x="152400" y="1438275"/>
              <a:ext cx="0" cy="381000"/>
            </a:xfrm>
            <a:prstGeom prst="straightConnector1">
              <a:avLst/>
            </a:prstGeom>
            <a:noFill/>
            <a:ln>
              <a:noFill/>
            </a:ln>
          </p:spPr>
        </p:cxnSp>
        <p:cxnSp>
          <p:nvCxnSpPr>
            <p:cNvPr id="1348" name="Google Shape;1348;p104"/>
            <p:cNvCxnSpPr/>
            <p:nvPr/>
          </p:nvCxnSpPr>
          <p:spPr>
            <a:xfrm>
              <a:off x="8915400"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49" name="Google Shape;1349;p104"/>
            <p:cNvCxnSpPr/>
            <p:nvPr/>
          </p:nvCxnSpPr>
          <p:spPr>
            <a:xfrm>
              <a:off x="1233487" y="1438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50" name="Google Shape;1350;p104"/>
            <p:cNvCxnSpPr/>
            <p:nvPr/>
          </p:nvCxnSpPr>
          <p:spPr>
            <a:xfrm>
              <a:off x="1233487" y="1819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51" name="Google Shape;1351;p104"/>
            <p:cNvCxnSpPr/>
            <p:nvPr/>
          </p:nvCxnSpPr>
          <p:spPr>
            <a:xfrm>
              <a:off x="1233487"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52" name="Google Shape;1352;p104"/>
            <p:cNvCxnSpPr/>
            <p:nvPr/>
          </p:nvCxnSpPr>
          <p:spPr>
            <a:xfrm>
              <a:off x="3700462"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53" name="Google Shape;1353;p104"/>
            <p:cNvCxnSpPr/>
            <p:nvPr/>
          </p:nvCxnSpPr>
          <p:spPr>
            <a:xfrm>
              <a:off x="6753225"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54" name="Google Shape;1354;p104"/>
            <p:cNvCxnSpPr/>
            <p:nvPr/>
          </p:nvCxnSpPr>
          <p:spPr>
            <a:xfrm>
              <a:off x="152400" y="1819275"/>
              <a:ext cx="0" cy="4352925"/>
            </a:xfrm>
            <a:prstGeom prst="straightConnector1">
              <a:avLst/>
            </a:prstGeom>
            <a:noFill/>
            <a:ln cap="rnd" cmpd="sng" w="12700">
              <a:solidFill>
                <a:srgbClr val="000000"/>
              </a:solidFill>
              <a:prstDash val="solid"/>
              <a:miter lim="8000"/>
              <a:headEnd len="sm" w="sm" type="none"/>
              <a:tailEnd len="sm" w="sm" type="none"/>
            </a:ln>
          </p:spPr>
        </p:cxnSp>
        <p:cxnSp>
          <p:nvCxnSpPr>
            <p:cNvPr id="1355" name="Google Shape;1355;p104"/>
            <p:cNvCxnSpPr/>
            <p:nvPr/>
          </p:nvCxnSpPr>
          <p:spPr>
            <a:xfrm>
              <a:off x="152400" y="4897437"/>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356" name="Google Shape;1356;p104"/>
            <p:cNvCxnSpPr/>
            <p:nvPr/>
          </p:nvCxnSpPr>
          <p:spPr>
            <a:xfrm>
              <a:off x="152400" y="3271837"/>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357" name="Google Shape;1357;p104"/>
          <p:cNvSpPr txBox="1"/>
          <p:nvPr/>
        </p:nvSpPr>
        <p:spPr>
          <a:xfrm>
            <a:off x="0" y="2286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Transformation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1" name="Shape 1361"/>
        <p:cNvGrpSpPr/>
        <p:nvPr/>
      </p:nvGrpSpPr>
      <p:grpSpPr>
        <a:xfrm>
          <a:off x="0" y="0"/>
          <a:ext cx="0" cy="0"/>
          <a:chOff x="0" y="0"/>
          <a:chExt cx="0" cy="0"/>
        </a:xfrm>
      </p:grpSpPr>
      <p:sp>
        <p:nvSpPr>
          <p:cNvPr id="1362" name="Google Shape;1362;p10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Loading Overview</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7" name="Shape 1367"/>
        <p:cNvGrpSpPr/>
        <p:nvPr/>
      </p:nvGrpSpPr>
      <p:grpSpPr>
        <a:xfrm>
          <a:off x="0" y="0"/>
          <a:ext cx="0" cy="0"/>
          <a:chOff x="0" y="0"/>
          <a:chExt cx="0" cy="0"/>
        </a:xfrm>
      </p:grpSpPr>
      <p:sp>
        <p:nvSpPr>
          <p:cNvPr id="1368" name="Google Shape;1368;p106"/>
          <p:cNvSpPr txBox="1"/>
          <p:nvPr>
            <p:ph idx="11"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69" name="Google Shape;1369;p106"/>
          <p:cNvSpPr txBox="1"/>
          <p:nvPr>
            <p:ph idx="4294967295" type="body"/>
          </p:nvPr>
        </p:nvSpPr>
        <p:spPr>
          <a:xfrm>
            <a:off x="304800" y="1371600"/>
            <a:ext cx="76962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First load into the Data warehouse</a:t>
            </a:r>
            <a:endParaRPr/>
          </a:p>
          <a:p>
            <a:pPr indent="-139700" lvl="0" marL="228600" marR="0" rtl="0" algn="l">
              <a:lnSpc>
                <a:spcPct val="120000"/>
              </a:lnSpc>
              <a:spcBef>
                <a:spcPts val="280"/>
              </a:spcBef>
              <a:spcAft>
                <a:spcPts val="0"/>
              </a:spcAft>
              <a:buClr>
                <a:schemeClr val="dk1"/>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ymbol"/>
              <a:buChar char="▪"/>
            </a:pPr>
            <a:r>
              <a:rPr b="0" i="0" lang="en-US" sz="1400" u="none" cap="none" strike="noStrike">
                <a:solidFill>
                  <a:srgbClr val="3C5658"/>
                </a:solidFill>
                <a:latin typeface="Rambla"/>
                <a:ea typeface="Rambla"/>
                <a:cs typeface="Rambla"/>
                <a:sym typeface="Rambla"/>
              </a:rPr>
              <a:t>Very similar to a system conversion process</a:t>
            </a:r>
            <a:endParaRPr/>
          </a:p>
          <a:p>
            <a:pPr indent="-139700" lvl="0" marL="228600" marR="0" rtl="0" algn="l">
              <a:lnSpc>
                <a:spcPct val="120000"/>
              </a:lnSpc>
              <a:spcBef>
                <a:spcPts val="280"/>
              </a:spcBef>
              <a:spcAft>
                <a:spcPts val="0"/>
              </a:spcAft>
              <a:buClr>
                <a:schemeClr val="dk1"/>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ymbol"/>
              <a:buChar char="▪"/>
            </a:pPr>
            <a:r>
              <a:rPr b="0" i="0" lang="en-US" sz="1400" u="none" cap="none" strike="noStrike">
                <a:solidFill>
                  <a:srgbClr val="3C5658"/>
                </a:solidFill>
                <a:latin typeface="Rambla"/>
                <a:ea typeface="Rambla"/>
                <a:cs typeface="Rambla"/>
                <a:sym typeface="Rambla"/>
              </a:rPr>
              <a:t>Load the Live Operational Data</a:t>
            </a:r>
            <a:endParaRPr/>
          </a:p>
        </p:txBody>
      </p:sp>
      <p:sp>
        <p:nvSpPr>
          <p:cNvPr id="1370" name="Google Shape;1370;p10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Initial Load</a:t>
            </a:r>
            <a:endParaRPr/>
          </a:p>
        </p:txBody>
      </p:sp>
      <p:pic>
        <p:nvPicPr>
          <p:cNvPr id="1371" name="Google Shape;1371;p106"/>
          <p:cNvPicPr preferRelativeResize="0"/>
          <p:nvPr>
            <p:ph idx="4294967295" type="body"/>
          </p:nvPr>
        </p:nvPicPr>
        <p:blipFill rotWithShape="1">
          <a:blip r:embed="rId3">
            <a:alphaModFix/>
          </a:blip>
          <a:srcRect b="0" l="0" r="0" t="0"/>
          <a:stretch/>
        </p:blipFill>
        <p:spPr>
          <a:xfrm>
            <a:off x="3048000" y="2895600"/>
            <a:ext cx="5334000" cy="335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3_Default Design">
  <a:themeElements>
    <a:clrScheme name="13_Default Design">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